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 id="2147483683" r:id="rId2"/>
  </p:sldMasterIdLst>
  <p:sldIdLst>
    <p:sldId id="580" r:id="rId3"/>
    <p:sldId id="616" r:id="rId4"/>
    <p:sldId id="257" r:id="rId5"/>
    <p:sldId id="593" r:id="rId6"/>
    <p:sldId id="622" r:id="rId7"/>
    <p:sldId id="623" r:id="rId8"/>
    <p:sldId id="624" r:id="rId9"/>
    <p:sldId id="625" r:id="rId10"/>
    <p:sldId id="626" r:id="rId11"/>
    <p:sldId id="627" r:id="rId12"/>
    <p:sldId id="628" r:id="rId13"/>
    <p:sldId id="629" r:id="rId14"/>
    <p:sldId id="630" r:id="rId15"/>
    <p:sldId id="631" r:id="rId16"/>
    <p:sldId id="632" r:id="rId17"/>
    <p:sldId id="633" r:id="rId18"/>
    <p:sldId id="526" r:id="rId19"/>
    <p:sldId id="641" r:id="rId20"/>
    <p:sldId id="618" r:id="rId21"/>
    <p:sldId id="617" r:id="rId22"/>
    <p:sldId id="619" r:id="rId23"/>
    <p:sldId id="634" r:id="rId24"/>
    <p:sldId id="620" r:id="rId25"/>
    <p:sldId id="621" r:id="rId26"/>
    <p:sldId id="635" r:id="rId27"/>
    <p:sldId id="636" r:id="rId28"/>
    <p:sldId id="637" r:id="rId29"/>
    <p:sldId id="638" r:id="rId30"/>
    <p:sldId id="640" r:id="rId31"/>
    <p:sldId id="639" r:id="rId32"/>
    <p:sldId id="642" r:id="rId33"/>
    <p:sldId id="643" r:id="rId3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3130"/>
  </p:normalViewPr>
  <p:slideViewPr>
    <p:cSldViewPr snapToGrid="0" snapToObjects="1">
      <p:cViewPr varScale="1">
        <p:scale>
          <a:sx n="67" d="100"/>
          <a:sy n="67" d="100"/>
        </p:scale>
        <p:origin x="536" y="22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slide" Target="slides/slide32.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presProps" Target="presProps.xml"/><Relationship Id="rId8" Type="http://schemas.openxmlformats.org/officeDocument/2006/relationships/slide" Target="slides/slide6.xml"/><Relationship Id="rId3" Type="http://schemas.openxmlformats.org/officeDocument/2006/relationships/slide" Target="slides/slide1.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800" y="1828800"/>
            <a:ext cx="7772400" cy="900546"/>
          </a:xfrm>
        </p:spPr>
        <p:txBody>
          <a:bodyPr anchor="b"/>
          <a:lstStyle>
            <a:lvl1pPr algn="l">
              <a:defRPr/>
            </a:lvl1pPr>
          </a:lstStyle>
          <a:p>
            <a:r>
              <a:rPr lang="en-US" dirty="0"/>
              <a:t>Click To Edit Master Title Style</a:t>
            </a:r>
          </a:p>
        </p:txBody>
      </p:sp>
      <p:cxnSp>
        <p:nvCxnSpPr>
          <p:cNvPr id="8" name="Straight Connector 7"/>
          <p:cNvCxnSpPr/>
          <p:nvPr userDrawn="1"/>
        </p:nvCxnSpPr>
        <p:spPr>
          <a:xfrm>
            <a:off x="685800" y="2819400"/>
            <a:ext cx="77724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3" name="Subtitle 2"/>
          <p:cNvSpPr>
            <a:spLocks noGrp="1"/>
          </p:cNvSpPr>
          <p:nvPr>
            <p:ph type="subTitle" idx="1" hasCustomPrompt="1"/>
          </p:nvPr>
        </p:nvSpPr>
        <p:spPr>
          <a:xfrm>
            <a:off x="685800" y="2895600"/>
            <a:ext cx="6400800" cy="1752600"/>
          </a:xfrm>
        </p:spPr>
        <p:txBody>
          <a:bodyPr/>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pic>
        <p:nvPicPr>
          <p:cNvPr id="9" name="Picture 2" descr="C:\Users\njones\Dropbox (2U)\Work\Designing Slides\SMU\Design Brief\logo\logo_datasci_SMU.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304801" y="6400800"/>
            <a:ext cx="1761005" cy="1554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52894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End Slide">
    <p:spTree>
      <p:nvGrpSpPr>
        <p:cNvPr id="1" name=""/>
        <p:cNvGrpSpPr/>
        <p:nvPr/>
      </p:nvGrpSpPr>
      <p:grpSpPr>
        <a:xfrm>
          <a:off x="0" y="0"/>
          <a:ext cx="0" cy="0"/>
          <a:chOff x="0" y="0"/>
          <a:chExt cx="0" cy="0"/>
        </a:xfrm>
      </p:grpSpPr>
      <p:pic>
        <p:nvPicPr>
          <p:cNvPr id="5" name="Picture 4" descr="C:\Users\njones\Dropbox (2U)\Work\Designing Slides\SMU\Design Brief\logo\logo_datasci_SMU.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371600" y="2778677"/>
            <a:ext cx="6503987" cy="5741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11588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66442" y="1447801"/>
            <a:ext cx="662096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866442" y="4777380"/>
            <a:ext cx="662096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dirty="0"/>
              <a:t>1/21/2023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cxnSp>
        <p:nvCxnSpPr>
          <p:cNvPr id="7" name="Straight Connector 6">
            <a:extLst>
              <a:ext uri="{FF2B5EF4-FFF2-40B4-BE49-F238E27FC236}">
                <a16:creationId xmlns:a16="http://schemas.microsoft.com/office/drawing/2014/main" id="{42EB8EAF-0F36-3621-1FE7-29E5E592305F}"/>
              </a:ext>
            </a:extLst>
          </p:cNvPr>
          <p:cNvCxnSpPr/>
          <p:nvPr userDrawn="1"/>
        </p:nvCxnSpPr>
        <p:spPr>
          <a:xfrm>
            <a:off x="685800" y="2819400"/>
            <a:ext cx="77724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pic>
        <p:nvPicPr>
          <p:cNvPr id="8" name="Picture 2" descr="C:\Users\njones\Dropbox (2U)\Work\Designing Slides\SMU\Design Brief\logo\logo_datasci_SMU.png">
            <a:extLst>
              <a:ext uri="{FF2B5EF4-FFF2-40B4-BE49-F238E27FC236}">
                <a16:creationId xmlns:a16="http://schemas.microsoft.com/office/drawing/2014/main" id="{5CA20D5E-C76A-CE2C-513A-8A062F7AA34C}"/>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304801" y="6400800"/>
            <a:ext cx="1761005" cy="1554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521850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4509A250-FF31-4206-8172-F9D3106AACB1}" type="datetimeFigureOut">
              <a:rPr lang="en-US" dirty="0"/>
              <a:t>1/21/2023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cxnSp>
        <p:nvCxnSpPr>
          <p:cNvPr id="4" name="Straight Connector 3">
            <a:extLst>
              <a:ext uri="{FF2B5EF4-FFF2-40B4-BE49-F238E27FC236}">
                <a16:creationId xmlns:a16="http://schemas.microsoft.com/office/drawing/2014/main" id="{1E74D5AE-7983-0DDF-AE14-C9EB90BFE9FB}"/>
              </a:ext>
            </a:extLst>
          </p:cNvPr>
          <p:cNvCxnSpPr/>
          <p:nvPr userDrawn="1"/>
        </p:nvCxnSpPr>
        <p:spPr>
          <a:xfrm>
            <a:off x="457200" y="1293970"/>
            <a:ext cx="82296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538959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66443" y="2861734"/>
            <a:ext cx="662096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866442" y="4777381"/>
            <a:ext cx="662096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796027F-7875-4030-9381-8BD8C4F21935}" type="datetimeFigureOut">
              <a:rPr lang="en-US" dirty="0"/>
              <a:t>1/21/2023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1391967182"/>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27700" y="2060576"/>
            <a:ext cx="3298113"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241975" y="2056093"/>
            <a:ext cx="3298115"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796027F-7875-4030-9381-8BD8C4F21935}" type="datetimeFigureOut">
              <a:rPr lang="en-US" dirty="0"/>
              <a:t>1/21/2023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cxnSp>
        <p:nvCxnSpPr>
          <p:cNvPr id="8" name="Straight Connector 7">
            <a:extLst>
              <a:ext uri="{FF2B5EF4-FFF2-40B4-BE49-F238E27FC236}">
                <a16:creationId xmlns:a16="http://schemas.microsoft.com/office/drawing/2014/main" id="{A3A8B418-6C8E-34F8-E275-36752AA41F0E}"/>
              </a:ext>
            </a:extLst>
          </p:cNvPr>
          <p:cNvCxnSpPr/>
          <p:nvPr userDrawn="1"/>
        </p:nvCxnSpPr>
        <p:spPr>
          <a:xfrm>
            <a:off x="457200" y="1293970"/>
            <a:ext cx="82296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617510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827700" y="1905000"/>
            <a:ext cx="3298112"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27700" y="2514600"/>
            <a:ext cx="3298113"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241976" y="1905000"/>
            <a:ext cx="3298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241976" y="2514600"/>
            <a:ext cx="3298113"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796027F-7875-4030-9381-8BD8C4F21935}" type="datetimeFigureOut">
              <a:rPr lang="en-US" dirty="0"/>
              <a:t>1/21/2023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dirty="0"/>
              <a:t>‹#›</a:t>
            </a:fld>
            <a:endParaRPr lang="en-US" dirty="0"/>
          </a:p>
        </p:txBody>
      </p:sp>
      <p:cxnSp>
        <p:nvCxnSpPr>
          <p:cNvPr id="10" name="Straight Connector 9">
            <a:extLst>
              <a:ext uri="{FF2B5EF4-FFF2-40B4-BE49-F238E27FC236}">
                <a16:creationId xmlns:a16="http://schemas.microsoft.com/office/drawing/2014/main" id="{491FBE44-866B-51AC-2951-46AD087DE67E}"/>
              </a:ext>
            </a:extLst>
          </p:cNvPr>
          <p:cNvCxnSpPr/>
          <p:nvPr userDrawn="1"/>
        </p:nvCxnSpPr>
        <p:spPr>
          <a:xfrm>
            <a:off x="457200" y="1293970"/>
            <a:ext cx="82296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8664610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4509A250-FF31-4206-8172-F9D3106AACB1}" type="datetimeFigureOut">
              <a:rPr lang="en-US" dirty="0"/>
              <a:t>1/21/2023</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103303330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509A250-FF31-4206-8172-F9D3106AACB1}" type="datetimeFigureOut">
              <a:rPr lang="en-US" dirty="0"/>
              <a:t>1/21/2023</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02111984F565}" type="slidenum">
              <a:rPr lang="en-US" dirty="0"/>
              <a:t>‹#›</a:t>
            </a:fld>
            <a:endParaRPr lang="en-US" dirty="0"/>
          </a:p>
        </p:txBody>
      </p:sp>
      <p:pic>
        <p:nvPicPr>
          <p:cNvPr id="2" name="Picture 2" descr="C:\Users\njones\Dropbox (2U)\Work\Designing Slides\SMU\Design Brief\logo\logo_datasci_SMU.png">
            <a:extLst>
              <a:ext uri="{FF2B5EF4-FFF2-40B4-BE49-F238E27FC236}">
                <a16:creationId xmlns:a16="http://schemas.microsoft.com/office/drawing/2014/main" id="{95C757E8-EF8E-04F4-B054-2F47EA01EF89}"/>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304801" y="6400800"/>
            <a:ext cx="1761005" cy="1554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422116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6441" y="1447800"/>
            <a:ext cx="2551462"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3589397" y="1447800"/>
            <a:ext cx="3898013"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66441" y="3129281"/>
            <a:ext cx="2551462"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4509A250-FF31-4206-8172-F9D3106AACB1}" type="datetimeFigureOut">
              <a:rPr lang="en-US" dirty="0"/>
              <a:t>1/21/2023</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2639501279"/>
      </p:ext>
    </p:extLst>
  </p:cSld>
  <p:clrMapOvr>
    <a:masterClrMapping/>
  </p:clrMapOvr>
  <p:hf sldNum="0"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5656" y="1854192"/>
            <a:ext cx="3820674"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5213517" y="1143000"/>
            <a:ext cx="2400925"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866441" y="3657600"/>
            <a:ext cx="3814728"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1/21/2023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256787220"/>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cxnSp>
        <p:nvCxnSpPr>
          <p:cNvPr id="8" name="Straight Connector 7"/>
          <p:cNvCxnSpPr/>
          <p:nvPr userDrawn="1"/>
        </p:nvCxnSpPr>
        <p:spPr>
          <a:xfrm>
            <a:off x="457200" y="1293970"/>
            <a:ext cx="82296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6756097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6443" y="4800587"/>
            <a:ext cx="66209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866442" y="685800"/>
            <a:ext cx="662096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866443" y="5367325"/>
            <a:ext cx="662096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1/21/2023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2917181601"/>
      </p:ext>
    </p:extLst>
  </p:cSld>
  <p:clrMapOvr>
    <a:masterClrMapping/>
  </p:clrMapOvr>
  <p:hf sldNum="0"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66442" y="1447800"/>
            <a:ext cx="6620968"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866442" y="3657600"/>
            <a:ext cx="6620968"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1/21/2023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107708356"/>
      </p:ext>
    </p:extLst>
  </p:cSld>
  <p:clrMapOvr>
    <a:masterClrMapping/>
  </p:clrMapOvr>
  <p:hf sldNum="0"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81409" y="1447800"/>
            <a:ext cx="6001049"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448177" y="3771174"/>
            <a:ext cx="546115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866442" y="4350657"/>
            <a:ext cx="6620968"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1/21/2023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
        <p:nvSpPr>
          <p:cNvPr id="12" name="TextBox 11"/>
          <p:cNvSpPr txBox="1"/>
          <p:nvPr/>
        </p:nvSpPr>
        <p:spPr>
          <a:xfrm>
            <a:off x="673897" y="971253"/>
            <a:ext cx="601591"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sz="12200" dirty="0"/>
              <a:t>“</a:t>
            </a:r>
          </a:p>
        </p:txBody>
      </p:sp>
      <p:sp>
        <p:nvSpPr>
          <p:cNvPr id="15" name="TextBox 14"/>
          <p:cNvSpPr txBox="1"/>
          <p:nvPr/>
        </p:nvSpPr>
        <p:spPr>
          <a:xfrm>
            <a:off x="6999690" y="2613787"/>
            <a:ext cx="601591"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sz="12200" dirty="0"/>
              <a:t>”</a:t>
            </a:r>
          </a:p>
        </p:txBody>
      </p:sp>
    </p:spTree>
    <p:extLst>
      <p:ext uri="{BB962C8B-B14F-4D97-AF65-F5344CB8AC3E}">
        <p14:creationId xmlns:p14="http://schemas.microsoft.com/office/powerpoint/2010/main" val="390832157"/>
      </p:ext>
    </p:extLst>
  </p:cSld>
  <p:clrMapOvr>
    <a:masterClrMapping/>
  </p:clrMapOvr>
  <p:hf sldNum="0"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66441" y="3124201"/>
            <a:ext cx="6620969"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866442" y="4777381"/>
            <a:ext cx="6620968"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1/21/2023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2271078549"/>
      </p:ext>
    </p:extLst>
  </p:cSld>
  <p:clrMapOvr>
    <a:masterClrMapping/>
  </p:clrMapOvr>
  <p:hf sldNum="0"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474834" y="1981200"/>
            <a:ext cx="22107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489475" y="2667000"/>
            <a:ext cx="219608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2913504" y="1981200"/>
            <a:ext cx="2202754"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2905586" y="2667000"/>
            <a:ext cx="2210671"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5344917" y="1981200"/>
            <a:ext cx="219965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5344917" y="2667000"/>
            <a:ext cx="2199658"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2795334"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5223030"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1/21/2023</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3717361781"/>
      </p:ext>
    </p:extLst>
  </p:cSld>
  <p:clrMapOvr>
    <a:masterClrMapping/>
  </p:clrMapOvr>
  <p:hf sldNum="0"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489475" y="4250949"/>
            <a:ext cx="2205612"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489475" y="2209800"/>
            <a:ext cx="2205612"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489475" y="4827212"/>
            <a:ext cx="2205612"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2917792" y="4250949"/>
            <a:ext cx="21984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2917791" y="2209800"/>
            <a:ext cx="2198466"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2916776" y="4827211"/>
            <a:ext cx="2201378"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5344917" y="4250949"/>
            <a:ext cx="219965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5344916" y="2209800"/>
            <a:ext cx="2199658"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5344824" y="4827209"/>
            <a:ext cx="2202571"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2795334"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5223030"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1/21/2023</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2625571957"/>
      </p:ext>
    </p:extLst>
  </p:cSld>
  <p:clrMapOvr>
    <a:masterClrMapping/>
  </p:clrMapOvr>
  <p:hf sldNum="0"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1/21/2023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447764958"/>
      </p:ext>
    </p:extLst>
  </p:cSld>
  <p:clrMapOvr>
    <a:masterClrMapping/>
  </p:clrMapOvr>
  <p:hf sldNum="0"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229782" y="430214"/>
            <a:ext cx="1314793"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489475" y="773205"/>
            <a:ext cx="5568812" cy="548313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1/21/2023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347032300"/>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22313" y="4406900"/>
            <a:ext cx="7772400" cy="1362075"/>
          </a:xfrm>
        </p:spPr>
        <p:txBody>
          <a:bodyPr anchor="t"/>
          <a:lstStyle>
            <a:lvl1pPr algn="l">
              <a:defRPr sz="4000" b="0" cap="none"/>
            </a:lvl1pPr>
          </a:lstStyle>
          <a:p>
            <a:r>
              <a:rPr lang="en-US" dirty="0"/>
              <a:t>Click To Edit Master Title Style</a:t>
            </a:r>
          </a:p>
        </p:txBody>
      </p:sp>
      <p:sp>
        <p:nvSpPr>
          <p:cNvPr id="3" name="Text Placeholder 2"/>
          <p:cNvSpPr>
            <a:spLocks noGrp="1"/>
          </p:cNvSpPr>
          <p:nvPr>
            <p:ph type="body" idx="1" hasCustomPrompt="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cxnSp>
        <p:nvCxnSpPr>
          <p:cNvPr id="7" name="Straight Connector 6"/>
          <p:cNvCxnSpPr/>
          <p:nvPr userDrawn="1"/>
        </p:nvCxnSpPr>
        <p:spPr>
          <a:xfrm>
            <a:off x="722313" y="4406900"/>
            <a:ext cx="77724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457444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3200"/>
            </a:lvl1pPr>
            <a:lvl2pPr>
              <a:defRPr sz="2800"/>
            </a:lvl2pPr>
            <a:lvl3pPr>
              <a:defRPr sz="2400"/>
            </a:lvl3pPr>
            <a:lvl4pPr>
              <a:defRPr sz="20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600200"/>
            <a:ext cx="4038600" cy="4525963"/>
          </a:xfrm>
        </p:spPr>
        <p:txBody>
          <a:bodyPr/>
          <a:lstStyle>
            <a:lvl1pPr>
              <a:defRPr sz="3200"/>
            </a:lvl1pPr>
            <a:lvl2pPr>
              <a:defRPr sz="2800"/>
            </a:lvl2pPr>
            <a:lvl3pPr>
              <a:defRPr sz="2400"/>
            </a:lvl3pPr>
            <a:lvl4pPr>
              <a:defRPr sz="20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8" name="Straight Connector 7"/>
          <p:cNvCxnSpPr/>
          <p:nvPr userDrawn="1"/>
        </p:nvCxnSpPr>
        <p:spPr>
          <a:xfrm>
            <a:off x="457200" y="1293970"/>
            <a:ext cx="82296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337863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Text Placeholder 2"/>
          <p:cNvSpPr>
            <a:spLocks noGrp="1"/>
          </p:cNvSpPr>
          <p:nvPr>
            <p:ph type="body" idx="1"/>
          </p:nvPr>
        </p:nvSpPr>
        <p:spPr>
          <a:xfrm>
            <a:off x="457200" y="1417638"/>
            <a:ext cx="4040188" cy="906462"/>
          </a:xfrm>
        </p:spPr>
        <p:txBody>
          <a:bodyPr anchor="b">
            <a:no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590800"/>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5" y="1417638"/>
            <a:ext cx="4041775" cy="906462"/>
          </a:xfrm>
        </p:spPr>
        <p:txBody>
          <a:bodyPr anchor="b">
            <a:no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666981" y="2590800"/>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0" name="Straight Connector 9"/>
          <p:cNvCxnSpPr/>
          <p:nvPr userDrawn="1"/>
        </p:nvCxnSpPr>
        <p:spPr>
          <a:xfrm>
            <a:off x="457200" y="1293970"/>
            <a:ext cx="82296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4957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7560556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with Horizontal Rul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cxnSp>
        <p:nvCxnSpPr>
          <p:cNvPr id="3" name="Straight Connector 2"/>
          <p:cNvCxnSpPr/>
          <p:nvPr userDrawn="1"/>
        </p:nvCxnSpPr>
        <p:spPr>
          <a:xfrm>
            <a:off x="457200" y="1293970"/>
            <a:ext cx="82296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705997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2" descr="C:\Users\njones\Dropbox (2U)\Work\Designing Slides\SMU\Design Brief\logo\logo_datasci_SMU.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304801" y="6400800"/>
            <a:ext cx="1761005" cy="1554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99203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pic>
        <p:nvPicPr>
          <p:cNvPr id="2" name="Picture 2" descr="C:\Users\njones\Dropbox (2U)\Work\Designing Slides\SMU\Design Brief\logo\logo_datasci_SMU.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304801" y="6400800"/>
            <a:ext cx="1761005" cy="155448"/>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p:cNvSpPr>
            <a:spLocks noGrp="1"/>
          </p:cNvSpPr>
          <p:nvPr>
            <p:ph type="title" hasCustomPrompt="1"/>
          </p:nvPr>
        </p:nvSpPr>
        <p:spPr>
          <a:xfrm>
            <a:off x="457200" y="228600"/>
            <a:ext cx="8229600" cy="1143000"/>
          </a:xfrm>
        </p:spPr>
        <p:txBody>
          <a:bodyPr/>
          <a:lstStyle/>
          <a:p>
            <a:r>
              <a:rPr lang="en-US" dirty="0"/>
              <a:t>Click To Edit Master Title Style</a:t>
            </a:r>
          </a:p>
        </p:txBody>
      </p:sp>
    </p:spTree>
    <p:extLst>
      <p:ext uri="{BB962C8B-B14F-4D97-AF65-F5344CB8AC3E}">
        <p14:creationId xmlns:p14="http://schemas.microsoft.com/office/powerpoint/2010/main" val="41864883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slideLayout" Target="../slideLayouts/slideLayout23.xml"/><Relationship Id="rId18" Type="http://schemas.openxmlformats.org/officeDocument/2006/relationships/theme" Target="../theme/theme2.xml"/><Relationship Id="rId3" Type="http://schemas.openxmlformats.org/officeDocument/2006/relationships/slideLayout" Target="../slideLayouts/slideLayout13.xml"/><Relationship Id="rId7" Type="http://schemas.openxmlformats.org/officeDocument/2006/relationships/slideLayout" Target="../slideLayouts/slideLayout17.xml"/><Relationship Id="rId12" Type="http://schemas.openxmlformats.org/officeDocument/2006/relationships/slideLayout" Target="../slideLayouts/slideLayout22.xml"/><Relationship Id="rId17" Type="http://schemas.openxmlformats.org/officeDocument/2006/relationships/slideLayout" Target="../slideLayouts/slideLayout27.xml"/><Relationship Id="rId2" Type="http://schemas.openxmlformats.org/officeDocument/2006/relationships/slideLayout" Target="../slideLayouts/slideLayout12.xml"/><Relationship Id="rId16" Type="http://schemas.openxmlformats.org/officeDocument/2006/relationships/slideLayout" Target="../slideLayouts/slideLayout26.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5" Type="http://schemas.openxmlformats.org/officeDocument/2006/relationships/slideLayout" Target="../slideLayouts/slideLayout15.xml"/><Relationship Id="rId15" Type="http://schemas.openxmlformats.org/officeDocument/2006/relationships/slideLayout" Target="../slideLayouts/slideLayout25.xml"/><Relationship Id="rId10" Type="http://schemas.openxmlformats.org/officeDocument/2006/relationships/slideLayout" Target="../slideLayouts/slideLayout20.xml"/><Relationship Id="rId4" Type="http://schemas.openxmlformats.org/officeDocument/2006/relationships/slideLayout" Target="../slideLayouts/slideLayout14.xml"/><Relationship Id="rId9" Type="http://schemas.openxmlformats.org/officeDocument/2006/relationships/slideLayout" Target="../slideLayouts/slideLayout19.xml"/><Relationship Id="rId14"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28600"/>
            <a:ext cx="8229600" cy="1143000"/>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Rectangle 11"/>
          <p:cNvSpPr/>
          <p:nvPr userDrawn="1"/>
        </p:nvSpPr>
        <p:spPr>
          <a:xfrm>
            <a:off x="0" y="6779932"/>
            <a:ext cx="9144000" cy="91440"/>
          </a:xfrm>
          <a:prstGeom prst="rect">
            <a:avLst/>
          </a:prstGeom>
          <a:solidFill>
            <a:srgbClr val="354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4" name="Rectangle 13"/>
          <p:cNvSpPr/>
          <p:nvPr userDrawn="1"/>
        </p:nvSpPr>
        <p:spPr>
          <a:xfrm>
            <a:off x="0" y="0"/>
            <a:ext cx="9144000" cy="304800"/>
          </a:xfrm>
          <a:prstGeom prst="rect">
            <a:avLst/>
          </a:prstGeom>
          <a:solidFill>
            <a:srgbClr val="354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Tree>
    <p:extLst>
      <p:ext uri="{BB962C8B-B14F-4D97-AF65-F5344CB8AC3E}">
        <p14:creationId xmlns:p14="http://schemas.microsoft.com/office/powerpoint/2010/main" val="1701177854"/>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Lst>
  <p:hf sldNum="0" hdr="0" ftr="0" dt="0"/>
  <p:txStyles>
    <p:titleStyle>
      <a:lvl1pPr algn="ctr" defTabSz="914400" rtl="0" eaLnBrk="1" latinLnBrk="0" hangingPunct="1">
        <a:spcBef>
          <a:spcPct val="0"/>
        </a:spcBef>
        <a:buNone/>
        <a:defRPr sz="4400" b="0" i="0" u="none" kern="1200">
          <a:solidFill>
            <a:schemeClr val="tx1"/>
          </a:solidFill>
          <a:latin typeface="+mj-lt"/>
          <a:ea typeface="+mj-ea"/>
          <a:cs typeface="+mj-cs"/>
        </a:defRPr>
      </a:lvl1pPr>
    </p:titleStyle>
    <p:bodyStyle>
      <a:lvl1pPr marL="342900" indent="-342900" algn="l" defTabSz="914400" rtl="0" eaLnBrk="1" latinLnBrk="0" hangingPunct="1">
        <a:spcBef>
          <a:spcPts val="600"/>
        </a:spcBef>
        <a:buFont typeface="Arial" charset="0"/>
        <a:buChar char="•"/>
        <a:defRPr sz="3200" kern="1200">
          <a:solidFill>
            <a:schemeClr val="tx1"/>
          </a:solidFill>
          <a:latin typeface="+mn-lt"/>
          <a:ea typeface="+mn-ea"/>
          <a:cs typeface="+mn-cs"/>
        </a:defRPr>
      </a:lvl1pPr>
      <a:lvl2pPr marL="742950" indent="-285750" algn="l" defTabSz="914400" rtl="0" eaLnBrk="1" latinLnBrk="0" hangingPunct="1">
        <a:spcBef>
          <a:spcPts val="600"/>
        </a:spcBef>
        <a:buFont typeface="Arial" charset="0"/>
        <a:buChar char="•"/>
        <a:defRPr sz="2800" b="0" i="0" u="none" kern="1200">
          <a:solidFill>
            <a:schemeClr val="tx1"/>
          </a:solidFill>
          <a:latin typeface="+mn-lt"/>
          <a:ea typeface="+mn-ea"/>
          <a:cs typeface="+mn-cs"/>
        </a:defRPr>
      </a:lvl2pPr>
      <a:lvl3pPr marL="1143000" indent="-228600" algn="l" defTabSz="914400" rtl="0" eaLnBrk="1" latinLnBrk="0" hangingPunct="1">
        <a:spcBef>
          <a:spcPts val="600"/>
        </a:spcBef>
        <a:buFont typeface="Arial" charset="0"/>
        <a:buChar char="•"/>
        <a:defRPr sz="2400" kern="1200">
          <a:solidFill>
            <a:schemeClr val="tx1"/>
          </a:solidFill>
          <a:latin typeface="+mn-lt"/>
          <a:ea typeface="+mn-ea"/>
          <a:cs typeface="+mn-cs"/>
        </a:defRPr>
      </a:lvl3pPr>
      <a:lvl4pPr marL="1600200" indent="-228600" algn="l" defTabSz="914400" rtl="0" eaLnBrk="1" latinLnBrk="0" hangingPunct="1">
        <a:spcBef>
          <a:spcPts val="600"/>
        </a:spcBef>
        <a:buFont typeface="Arial" charset="0"/>
        <a:buChar char="•"/>
        <a:defRPr sz="2000" kern="1200">
          <a:solidFill>
            <a:schemeClr val="tx1"/>
          </a:solidFill>
          <a:latin typeface="+mn-lt"/>
          <a:ea typeface="+mn-ea"/>
          <a:cs typeface="+mn-cs"/>
        </a:defRPr>
      </a:lvl4pPr>
      <a:lvl5pPr marL="2057400" indent="-228600" algn="l" defTabSz="914400" rtl="0" eaLnBrk="1" latinLnBrk="0" hangingPunct="1">
        <a:spcBef>
          <a:spcPts val="600"/>
        </a:spcBef>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2" name="Oval 21"/>
          <p:cNvSpPr/>
          <p:nvPr/>
        </p:nvSpPr>
        <p:spPr>
          <a:xfrm>
            <a:off x="629943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5689832" y="-457200"/>
            <a:ext cx="1600200" cy="1600200"/>
          </a:xfrm>
          <a:prstGeom prst="ellipse">
            <a:avLst/>
          </a:prstGeom>
          <a:gradFill flip="none" rotWithShape="1">
            <a:gsLst>
              <a:gs pos="0">
                <a:schemeClr val="bg2">
                  <a:lumMod val="60000"/>
                  <a:lumOff val="40000"/>
                  <a:alpha val="14000"/>
                </a:schemeClr>
              </a:gs>
              <a:gs pos="73000">
                <a:schemeClr val="bg2">
                  <a:lumMod val="60000"/>
                  <a:lumOff val="40000"/>
                  <a:alpha val="0"/>
                </a:schemeClr>
              </a:gs>
              <a:gs pos="36000">
                <a:schemeClr val="bg2">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6299432" y="6096000"/>
            <a:ext cx="990600" cy="990600"/>
          </a:xfrm>
          <a:prstGeom prst="ellipse">
            <a:avLst/>
          </a:prstGeom>
          <a:gradFill flip="none" rotWithShape="1">
            <a:gsLst>
              <a:gs pos="0">
                <a:schemeClr val="bg2">
                  <a:lumMod val="60000"/>
                  <a:lumOff val="40000"/>
                  <a:alpha val="9000"/>
                </a:schemeClr>
              </a:gs>
              <a:gs pos="66000">
                <a:schemeClr val="bg2">
                  <a:lumMod val="60000"/>
                  <a:lumOff val="40000"/>
                  <a:alpha val="0"/>
                </a:schemeClr>
              </a:gs>
              <a:gs pos="36000">
                <a:schemeClr val="bg2">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153988" y="2667000"/>
            <a:ext cx="4191000" cy="4191000"/>
          </a:xfrm>
          <a:prstGeom prst="ellipse">
            <a:avLst/>
          </a:prstGeom>
          <a:gradFill flip="none" rotWithShape="1">
            <a:gsLst>
              <a:gs pos="0">
                <a:schemeClr val="bg2">
                  <a:lumMod val="60000"/>
                  <a:lumOff val="40000"/>
                  <a:alpha val="11000"/>
                </a:schemeClr>
              </a:gs>
              <a:gs pos="75000">
                <a:schemeClr val="bg2">
                  <a:lumMod val="60000"/>
                  <a:lumOff val="40000"/>
                  <a:alpha val="0"/>
                </a:schemeClr>
              </a:gs>
              <a:gs pos="36000">
                <a:schemeClr val="bg2">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39788" y="2895600"/>
            <a:ext cx="2362200" cy="2362200"/>
          </a:xfrm>
          <a:prstGeom prst="ellipse">
            <a:avLst/>
          </a:prstGeom>
          <a:gradFill flip="none" rotWithShape="1">
            <a:gsLst>
              <a:gs pos="0">
                <a:schemeClr val="bg2">
                  <a:lumMod val="60000"/>
                  <a:lumOff val="40000"/>
                  <a:alpha val="8000"/>
                </a:schemeClr>
              </a:gs>
              <a:gs pos="72000">
                <a:schemeClr val="bg2">
                  <a:lumMod val="60000"/>
                  <a:lumOff val="40000"/>
                  <a:alpha val="0"/>
                </a:schemeClr>
              </a:gs>
              <a:gs pos="36000">
                <a:schemeClr val="bg2">
                  <a:lumMod val="60000"/>
                  <a:lumOff val="4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Rectangle 18"/>
          <p:cNvSpPr/>
          <p:nvPr/>
        </p:nvSpPr>
        <p:spPr>
          <a:xfrm>
            <a:off x="7745644" y="0"/>
            <a:ext cx="685800" cy="109945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484710" y="452718"/>
            <a:ext cx="7055380"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827700" y="2052925"/>
            <a:ext cx="6711654"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7494989" y="1828771"/>
            <a:ext cx="990599" cy="22865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AAD347D-5ACD-4C99-B74B-A9C85AD731AF}" type="datetimeFigureOut">
              <a:rPr lang="en-US" dirty="0"/>
              <a:t>1/21/2023</a:t>
            </a:fld>
            <a:endParaRPr lang="en-US" dirty="0"/>
          </a:p>
        </p:txBody>
      </p:sp>
      <p:sp>
        <p:nvSpPr>
          <p:cNvPr id="5" name="Footer Placeholder 4"/>
          <p:cNvSpPr>
            <a:spLocks noGrp="1"/>
          </p:cNvSpPr>
          <p:nvPr>
            <p:ph type="ftr" sz="quarter" idx="3"/>
          </p:nvPr>
        </p:nvSpPr>
        <p:spPr>
          <a:xfrm rot="5400000">
            <a:off x="6233335" y="3263371"/>
            <a:ext cx="3859795" cy="228660"/>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7766431" y="295736"/>
            <a:ext cx="628813" cy="767687"/>
          </a:xfrm>
          <a:prstGeom prst="rect">
            <a:avLst/>
          </a:prstGeom>
        </p:spPr>
        <p:txBody>
          <a:bodyPr vert="horz" lIns="91440" tIns="45720" rIns="91440" bIns="45720" rtlCol="0" anchor="b"/>
          <a:lstStyle>
            <a:lvl1pPr algn="ctr">
              <a:defRPr sz="2801" b="0" i="0">
                <a:solidFill>
                  <a:schemeClr val="tx1">
                    <a:tint val="75000"/>
                  </a:schemeClr>
                </a:solidFill>
              </a:defRPr>
            </a:lvl1pPr>
          </a:lstStyle>
          <a:p>
            <a:fld id="{D57F1E4F-1CFF-5643-939E-02111984F565}" type="slidenum">
              <a:rPr lang="en-US" dirty="0"/>
              <a:t>‹#›</a:t>
            </a:fld>
            <a:endParaRPr lang="en-US" dirty="0"/>
          </a:p>
        </p:txBody>
      </p:sp>
      <p:sp>
        <p:nvSpPr>
          <p:cNvPr id="7" name="Rectangle 6">
            <a:extLst>
              <a:ext uri="{FF2B5EF4-FFF2-40B4-BE49-F238E27FC236}">
                <a16:creationId xmlns:a16="http://schemas.microsoft.com/office/drawing/2014/main" id="{8C3633CA-6ACB-0D4B-14ED-576BFB4B0E74}"/>
              </a:ext>
            </a:extLst>
          </p:cNvPr>
          <p:cNvSpPr/>
          <p:nvPr userDrawn="1"/>
        </p:nvSpPr>
        <p:spPr>
          <a:xfrm>
            <a:off x="0" y="6779932"/>
            <a:ext cx="9144000" cy="91440"/>
          </a:xfrm>
          <a:prstGeom prst="rect">
            <a:avLst/>
          </a:prstGeom>
          <a:solidFill>
            <a:srgbClr val="354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8" name="Rectangle 7">
            <a:extLst>
              <a:ext uri="{FF2B5EF4-FFF2-40B4-BE49-F238E27FC236}">
                <a16:creationId xmlns:a16="http://schemas.microsoft.com/office/drawing/2014/main" id="{9C3FB768-0CC6-FB37-ECCB-4B1ADC6F37FE}"/>
              </a:ext>
            </a:extLst>
          </p:cNvPr>
          <p:cNvSpPr/>
          <p:nvPr userDrawn="1"/>
        </p:nvSpPr>
        <p:spPr>
          <a:xfrm>
            <a:off x="0" y="0"/>
            <a:ext cx="9144000" cy="304800"/>
          </a:xfrm>
          <a:prstGeom prst="rect">
            <a:avLst/>
          </a:prstGeom>
          <a:solidFill>
            <a:srgbClr val="354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Tree>
    <p:extLst>
      <p:ext uri="{BB962C8B-B14F-4D97-AF65-F5344CB8AC3E}">
        <p14:creationId xmlns:p14="http://schemas.microsoft.com/office/powerpoint/2010/main" val="1030533481"/>
      </p:ext>
    </p:extLst>
  </p:cSld>
  <p:clrMap bg1="dk1" tx1="lt1" bg2="dk2" tx2="lt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 id="2147483695" r:id="rId12"/>
    <p:sldLayoutId id="2147483696" r:id="rId13"/>
    <p:sldLayoutId id="2147483697" r:id="rId14"/>
    <p:sldLayoutId id="2147483698" r:id="rId15"/>
    <p:sldLayoutId id="2147483699" r:id="rId16"/>
    <p:sldLayoutId id="2147483700" r:id="rId17"/>
  </p:sldLayoutIdLst>
  <p:hf sldNum="0" hdr="0" ftr="0" dt="0"/>
  <p:txStyles>
    <p:titleStyle>
      <a:lvl1pPr algn="l" defTabSz="457207"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6" indent="-342906" algn="l" defTabSz="457207"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62" indent="-285755" algn="l" defTabSz="457207"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20"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27"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34"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14642"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49"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57"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64"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7" rtl="0" eaLnBrk="1" latinLnBrk="0" hangingPunct="1">
        <a:defRPr sz="1800" kern="1200">
          <a:solidFill>
            <a:schemeClr val="tx1"/>
          </a:solidFill>
          <a:latin typeface="+mn-lt"/>
          <a:ea typeface="+mn-ea"/>
          <a:cs typeface="+mn-cs"/>
        </a:defRPr>
      </a:lvl1pPr>
      <a:lvl2pPr marL="457207" algn="l" defTabSz="457207" rtl="0" eaLnBrk="1" latinLnBrk="0" hangingPunct="1">
        <a:defRPr sz="1800" kern="1200">
          <a:solidFill>
            <a:schemeClr val="tx1"/>
          </a:solidFill>
          <a:latin typeface="+mn-lt"/>
          <a:ea typeface="+mn-ea"/>
          <a:cs typeface="+mn-cs"/>
        </a:defRPr>
      </a:lvl2pPr>
      <a:lvl3pPr marL="914415" algn="l" defTabSz="457207" rtl="0" eaLnBrk="1" latinLnBrk="0" hangingPunct="1">
        <a:defRPr sz="1800" kern="1200">
          <a:solidFill>
            <a:schemeClr val="tx1"/>
          </a:solidFill>
          <a:latin typeface="+mn-lt"/>
          <a:ea typeface="+mn-ea"/>
          <a:cs typeface="+mn-cs"/>
        </a:defRPr>
      </a:lvl3pPr>
      <a:lvl4pPr marL="1371622" algn="l" defTabSz="457207" rtl="0" eaLnBrk="1" latinLnBrk="0" hangingPunct="1">
        <a:defRPr sz="1800" kern="1200">
          <a:solidFill>
            <a:schemeClr val="tx1"/>
          </a:solidFill>
          <a:latin typeface="+mn-lt"/>
          <a:ea typeface="+mn-ea"/>
          <a:cs typeface="+mn-cs"/>
        </a:defRPr>
      </a:lvl4pPr>
      <a:lvl5pPr marL="1828831" algn="l" defTabSz="457207" rtl="0" eaLnBrk="1" latinLnBrk="0" hangingPunct="1">
        <a:defRPr sz="1800" kern="1200">
          <a:solidFill>
            <a:schemeClr val="tx1"/>
          </a:solidFill>
          <a:latin typeface="+mn-lt"/>
          <a:ea typeface="+mn-ea"/>
          <a:cs typeface="+mn-cs"/>
        </a:defRPr>
      </a:lvl5pPr>
      <a:lvl6pPr marL="2286038" algn="l" defTabSz="457207" rtl="0" eaLnBrk="1" latinLnBrk="0" hangingPunct="1">
        <a:defRPr sz="1800" kern="1200">
          <a:solidFill>
            <a:schemeClr val="tx1"/>
          </a:solidFill>
          <a:latin typeface="+mn-lt"/>
          <a:ea typeface="+mn-ea"/>
          <a:cs typeface="+mn-cs"/>
        </a:defRPr>
      </a:lvl6pPr>
      <a:lvl7pPr marL="2743246" algn="l" defTabSz="457207" rtl="0" eaLnBrk="1" latinLnBrk="0" hangingPunct="1">
        <a:defRPr sz="1800" kern="1200">
          <a:solidFill>
            <a:schemeClr val="tx1"/>
          </a:solidFill>
          <a:latin typeface="+mn-lt"/>
          <a:ea typeface="+mn-ea"/>
          <a:cs typeface="+mn-cs"/>
        </a:defRPr>
      </a:lvl7pPr>
      <a:lvl8pPr marL="3200453" algn="l" defTabSz="457207" rtl="0" eaLnBrk="1" latinLnBrk="0" hangingPunct="1">
        <a:defRPr sz="1800" kern="1200">
          <a:solidFill>
            <a:schemeClr val="tx1"/>
          </a:solidFill>
          <a:latin typeface="+mn-lt"/>
          <a:ea typeface="+mn-ea"/>
          <a:cs typeface="+mn-cs"/>
        </a:defRPr>
      </a:lvl8pPr>
      <a:lvl9pPr marL="3657661" algn="l" defTabSz="45720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0.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hyperlink" Target="https://www.rdocumentation.org/packages/nbastatR/versions/0.1.12020301" TargetMode="External"/><Relationship Id="rId2" Type="http://schemas.openxmlformats.org/officeDocument/2006/relationships/hyperlink" Target="https://www.rdocumentation.org/packages/devtools/topics/reexports" TargetMode="External"/><Relationship Id="rId1" Type="http://schemas.openxmlformats.org/officeDocument/2006/relationships/slideLayout" Target="../slideLayouts/slideLayout12.xml"/><Relationship Id="rId4" Type="http://schemas.openxmlformats.org/officeDocument/2006/relationships/hyperlink" Target="https://towardsdatascience.com/how-to-get-data-on-every-nba-player-using-r-62abcacd65e1" TargetMode="Externa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2.xml"/><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g"/><Relationship Id="rId1" Type="http://schemas.openxmlformats.org/officeDocument/2006/relationships/slideLayout" Target="../slideLayouts/slideLayout17.xml"/><Relationship Id="rId4" Type="http://schemas.microsoft.com/office/2007/relationships/hdphoto" Target="../media/hdphoto1.wdp"/></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649E1-0182-6342-BE54-103E4D478F60}"/>
              </a:ext>
            </a:extLst>
          </p:cNvPr>
          <p:cNvSpPr>
            <a:spLocks noGrp="1"/>
          </p:cNvSpPr>
          <p:nvPr>
            <p:ph type="ctrTitle"/>
          </p:nvPr>
        </p:nvSpPr>
        <p:spPr>
          <a:xfrm>
            <a:off x="685800" y="1828800"/>
            <a:ext cx="8458200" cy="900546"/>
          </a:xfrm>
        </p:spPr>
        <p:txBody>
          <a:bodyPr/>
          <a:lstStyle/>
          <a:p>
            <a:r>
              <a:rPr lang="en-US" dirty="0"/>
              <a:t>For Live Session</a:t>
            </a:r>
          </a:p>
        </p:txBody>
      </p:sp>
      <p:sp>
        <p:nvSpPr>
          <p:cNvPr id="4" name="Subtitle 3"/>
          <p:cNvSpPr>
            <a:spLocks noGrp="1"/>
          </p:cNvSpPr>
          <p:nvPr>
            <p:ph type="subTitle" idx="1"/>
          </p:nvPr>
        </p:nvSpPr>
        <p:spPr>
          <a:xfrm>
            <a:off x="381000" y="2895600"/>
            <a:ext cx="8534400" cy="1752600"/>
          </a:xfrm>
        </p:spPr>
        <p:txBody>
          <a:bodyPr/>
          <a:lstStyle/>
          <a:p>
            <a:r>
              <a:rPr lang="en-IN" dirty="0"/>
              <a:t>Unit 4</a:t>
            </a:r>
          </a:p>
          <a:p>
            <a:r>
              <a:rPr lang="en-IN" dirty="0"/>
              <a:t>Carlos </a:t>
            </a:r>
            <a:r>
              <a:rPr lang="en-IN" dirty="0" err="1"/>
              <a:t>estevez</a:t>
            </a:r>
            <a:endParaRPr lang="en-IN" dirty="0"/>
          </a:p>
        </p:txBody>
      </p:sp>
    </p:spTree>
    <p:extLst>
      <p:ext uri="{BB962C8B-B14F-4D97-AF65-F5344CB8AC3E}">
        <p14:creationId xmlns:p14="http://schemas.microsoft.com/office/powerpoint/2010/main" val="40096244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98A6AE-7BD4-5A49-A646-89410DFE83F5}"/>
              </a:ext>
            </a:extLst>
          </p:cNvPr>
          <p:cNvSpPr>
            <a:spLocks noGrp="1"/>
          </p:cNvSpPr>
          <p:nvPr>
            <p:ph type="title"/>
          </p:nvPr>
        </p:nvSpPr>
        <p:spPr>
          <a:xfrm>
            <a:off x="200024" y="314325"/>
            <a:ext cx="7715251" cy="1133475"/>
          </a:xfrm>
        </p:spPr>
        <p:txBody>
          <a:bodyPr/>
          <a:lstStyle/>
          <a:p>
            <a:r>
              <a:rPr lang="en-US" sz="3600" dirty="0"/>
              <a:t>Part 1: Activity 6</a:t>
            </a:r>
          </a:p>
        </p:txBody>
      </p:sp>
      <p:sp>
        <p:nvSpPr>
          <p:cNvPr id="4" name="Rectangle 3">
            <a:extLst>
              <a:ext uri="{FF2B5EF4-FFF2-40B4-BE49-F238E27FC236}">
                <a16:creationId xmlns:a16="http://schemas.microsoft.com/office/drawing/2014/main" id="{9D4B65CE-82BB-2149-8B08-793AAC06BAA2}"/>
              </a:ext>
            </a:extLst>
          </p:cNvPr>
          <p:cNvSpPr/>
          <p:nvPr/>
        </p:nvSpPr>
        <p:spPr>
          <a:xfrm>
            <a:off x="200024" y="1419225"/>
            <a:ext cx="8743952" cy="338554"/>
          </a:xfrm>
          <a:prstGeom prst="rect">
            <a:avLst/>
          </a:prstGeom>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effectLst/>
                <a:uLnTx/>
                <a:uFillTx/>
                <a:latin typeface="Calibri" panose="020F0502020204030204" pitchFamily="34" charset="0"/>
                <a:ea typeface="Calibri" panose="020F0502020204030204" pitchFamily="34" charset="0"/>
                <a:cs typeface="Times New Roman" panose="02020603050405020304" pitchFamily="18" charset="0"/>
              </a:rPr>
              <a:t>6-Make a </a:t>
            </a:r>
            <a:r>
              <a:rPr kumimoji="0" lang="en-US" sz="1600" b="1" i="0" u="none" strike="noStrike" kern="1200" cap="none" spc="0" normalizeH="0" baseline="0" noProof="0" dirty="0" err="1">
                <a:ln>
                  <a:noFill/>
                </a:ln>
                <a:effectLst/>
                <a:uLnTx/>
                <a:uFillTx/>
                <a:latin typeface="Calibri" panose="020F0502020204030204" pitchFamily="34" charset="0"/>
                <a:ea typeface="Calibri" panose="020F0502020204030204" pitchFamily="34" charset="0"/>
                <a:cs typeface="Times New Roman" panose="02020603050405020304" pitchFamily="18" charset="0"/>
              </a:rPr>
              <a:t>barplot</a:t>
            </a:r>
            <a:r>
              <a:rPr kumimoji="0" lang="en-US" sz="1600" b="1" i="0" u="none" strike="noStrike" kern="1200" cap="none" spc="0" normalizeH="0" baseline="0" noProof="0" dirty="0">
                <a:ln>
                  <a:noFill/>
                </a:ln>
                <a:effectLst/>
                <a:uLnTx/>
                <a:uFillTx/>
                <a:latin typeface="Calibri" panose="020F0502020204030204" pitchFamily="34" charset="0"/>
                <a:ea typeface="Calibri" panose="020F0502020204030204" pitchFamily="34" charset="0"/>
                <a:cs typeface="Times New Roman" panose="02020603050405020304" pitchFamily="18" charset="0"/>
              </a:rPr>
              <a:t> of the estimated number of restaurants (Sushi or otherwise) in each council. 	</a:t>
            </a:r>
          </a:p>
        </p:txBody>
      </p:sp>
      <p:pic>
        <p:nvPicPr>
          <p:cNvPr id="6" name="Picture 5">
            <a:extLst>
              <a:ext uri="{FF2B5EF4-FFF2-40B4-BE49-F238E27FC236}">
                <a16:creationId xmlns:a16="http://schemas.microsoft.com/office/drawing/2014/main" id="{9E115814-9819-0F8E-7F8F-0CC7BD5044BB}"/>
              </a:ext>
            </a:extLst>
          </p:cNvPr>
          <p:cNvPicPr>
            <a:picLocks noChangeAspect="1"/>
          </p:cNvPicPr>
          <p:nvPr/>
        </p:nvPicPr>
        <p:blipFill>
          <a:blip r:embed="rId2"/>
          <a:stretch>
            <a:fillRect/>
          </a:stretch>
        </p:blipFill>
        <p:spPr>
          <a:xfrm>
            <a:off x="581025" y="1918402"/>
            <a:ext cx="7562850" cy="4278496"/>
          </a:xfrm>
          <a:prstGeom prst="rect">
            <a:avLst/>
          </a:prstGeom>
        </p:spPr>
      </p:pic>
    </p:spTree>
    <p:extLst>
      <p:ext uri="{BB962C8B-B14F-4D97-AF65-F5344CB8AC3E}">
        <p14:creationId xmlns:p14="http://schemas.microsoft.com/office/powerpoint/2010/main" val="26732342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98A6AE-7BD4-5A49-A646-89410DFE83F5}"/>
              </a:ext>
            </a:extLst>
          </p:cNvPr>
          <p:cNvSpPr>
            <a:spLocks noGrp="1"/>
          </p:cNvSpPr>
          <p:nvPr>
            <p:ph type="title"/>
          </p:nvPr>
        </p:nvSpPr>
        <p:spPr>
          <a:xfrm>
            <a:off x="200024" y="314325"/>
            <a:ext cx="7715251" cy="1133475"/>
          </a:xfrm>
        </p:spPr>
        <p:txBody>
          <a:bodyPr/>
          <a:lstStyle/>
          <a:p>
            <a:r>
              <a:rPr lang="en-US" sz="3600" dirty="0"/>
              <a:t>Part 1: Activity 6</a:t>
            </a:r>
          </a:p>
        </p:txBody>
      </p:sp>
      <p:sp>
        <p:nvSpPr>
          <p:cNvPr id="4" name="Rectangle 3">
            <a:extLst>
              <a:ext uri="{FF2B5EF4-FFF2-40B4-BE49-F238E27FC236}">
                <a16:creationId xmlns:a16="http://schemas.microsoft.com/office/drawing/2014/main" id="{9D4B65CE-82BB-2149-8B08-793AAC06BAA2}"/>
              </a:ext>
            </a:extLst>
          </p:cNvPr>
          <p:cNvSpPr/>
          <p:nvPr/>
        </p:nvSpPr>
        <p:spPr>
          <a:xfrm>
            <a:off x="200024" y="1419225"/>
            <a:ext cx="8743952" cy="338554"/>
          </a:xfrm>
          <a:prstGeom prst="rect">
            <a:avLst/>
          </a:prstGeom>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effectLst/>
                <a:uLnTx/>
                <a:uFillTx/>
                <a:latin typeface="Calibri" panose="020F0502020204030204" pitchFamily="34" charset="0"/>
                <a:ea typeface="Calibri" panose="020F0502020204030204" pitchFamily="34" charset="0"/>
                <a:cs typeface="Times New Roman" panose="02020603050405020304" pitchFamily="18" charset="0"/>
              </a:rPr>
              <a:t>6-Make a </a:t>
            </a:r>
            <a:r>
              <a:rPr kumimoji="0" lang="en-US" sz="1600" b="1" i="0" u="none" strike="noStrike" kern="1200" cap="none" spc="0" normalizeH="0" baseline="0" noProof="0" dirty="0" err="1">
                <a:ln>
                  <a:noFill/>
                </a:ln>
                <a:effectLst/>
                <a:uLnTx/>
                <a:uFillTx/>
                <a:latin typeface="Calibri" panose="020F0502020204030204" pitchFamily="34" charset="0"/>
                <a:ea typeface="Calibri" panose="020F0502020204030204" pitchFamily="34" charset="0"/>
                <a:cs typeface="Times New Roman" panose="02020603050405020304" pitchFamily="18" charset="0"/>
              </a:rPr>
              <a:t>barplot</a:t>
            </a:r>
            <a:r>
              <a:rPr kumimoji="0" lang="en-US" sz="1600" b="1" i="0" u="none" strike="noStrike" kern="1200" cap="none" spc="0" normalizeH="0" baseline="0" noProof="0" dirty="0">
                <a:ln>
                  <a:noFill/>
                </a:ln>
                <a:effectLst/>
                <a:uLnTx/>
                <a:uFillTx/>
                <a:latin typeface="Calibri" panose="020F0502020204030204" pitchFamily="34" charset="0"/>
                <a:ea typeface="Calibri" panose="020F0502020204030204" pitchFamily="34" charset="0"/>
                <a:cs typeface="Times New Roman" panose="02020603050405020304" pitchFamily="18" charset="0"/>
              </a:rPr>
              <a:t> of the estimated number of restaurants (Sushi or otherwise) in each council. 	</a:t>
            </a:r>
          </a:p>
        </p:txBody>
      </p:sp>
      <p:pic>
        <p:nvPicPr>
          <p:cNvPr id="5" name="Picture 4">
            <a:extLst>
              <a:ext uri="{FF2B5EF4-FFF2-40B4-BE49-F238E27FC236}">
                <a16:creationId xmlns:a16="http://schemas.microsoft.com/office/drawing/2014/main" id="{D3C13A22-0EAB-0963-ACB1-69D1C6B23A6B}"/>
              </a:ext>
            </a:extLst>
          </p:cNvPr>
          <p:cNvPicPr>
            <a:picLocks noChangeAspect="1"/>
          </p:cNvPicPr>
          <p:nvPr/>
        </p:nvPicPr>
        <p:blipFill>
          <a:blip r:embed="rId2"/>
          <a:stretch>
            <a:fillRect/>
          </a:stretch>
        </p:blipFill>
        <p:spPr>
          <a:xfrm>
            <a:off x="200024" y="1981200"/>
            <a:ext cx="2389996" cy="1962150"/>
          </a:xfrm>
          <a:prstGeom prst="rect">
            <a:avLst/>
          </a:prstGeom>
          <a:ln>
            <a:solidFill>
              <a:schemeClr val="accent1"/>
            </a:solidFill>
          </a:ln>
        </p:spPr>
      </p:pic>
      <p:sp>
        <p:nvSpPr>
          <p:cNvPr id="3" name="Rectangle 2">
            <a:extLst>
              <a:ext uri="{FF2B5EF4-FFF2-40B4-BE49-F238E27FC236}">
                <a16:creationId xmlns:a16="http://schemas.microsoft.com/office/drawing/2014/main" id="{F376ABE3-9736-FCF1-F877-0C9F37882C4E}"/>
              </a:ext>
            </a:extLst>
          </p:cNvPr>
          <p:cNvSpPr/>
          <p:nvPr/>
        </p:nvSpPr>
        <p:spPr>
          <a:xfrm>
            <a:off x="7515226" y="1757779"/>
            <a:ext cx="1428750" cy="4939031"/>
          </a:xfrm>
          <a:prstGeom prst="rect">
            <a:avLst/>
          </a:prstGeom>
          <a:solidFill>
            <a:schemeClr val="lt1">
              <a:alpha val="22000"/>
            </a:schemeClr>
          </a:solidFill>
          <a:ln/>
        </p:spPr>
        <p:style>
          <a:lnRef idx="2">
            <a:schemeClr val="accent5"/>
          </a:lnRef>
          <a:fillRef idx="1">
            <a:schemeClr val="lt1"/>
          </a:fillRef>
          <a:effectRef idx="0">
            <a:schemeClr val="accent5"/>
          </a:effectRef>
          <a:fontRef idx="minor">
            <a:schemeClr val="dk1"/>
          </a:fontRef>
        </p:style>
        <p:txBody>
          <a:bodyPr rtlCol="0" anchor="ctr"/>
          <a:lstStyle/>
          <a:p>
            <a:r>
              <a:rPr lang="en-US" sz="1400" dirty="0"/>
              <a:t>&gt;Here we plot the number of sushi restaurants in Baltimore</a:t>
            </a:r>
          </a:p>
          <a:p>
            <a:r>
              <a:rPr lang="en-US" sz="1400" dirty="0"/>
              <a:t>&gt;We had to use </a:t>
            </a:r>
            <a:r>
              <a:rPr lang="en-US" sz="1400" dirty="0" err="1"/>
              <a:t>grepl</a:t>
            </a:r>
            <a:r>
              <a:rPr lang="en-US" sz="1400" dirty="0"/>
              <a:t> in order to add a new column with the restaurant type classification</a:t>
            </a:r>
          </a:p>
        </p:txBody>
      </p:sp>
      <p:pic>
        <p:nvPicPr>
          <p:cNvPr id="7" name="Picture 6">
            <a:extLst>
              <a:ext uri="{FF2B5EF4-FFF2-40B4-BE49-F238E27FC236}">
                <a16:creationId xmlns:a16="http://schemas.microsoft.com/office/drawing/2014/main" id="{665B4704-886C-6F58-4CE4-B9422E82E532}"/>
              </a:ext>
            </a:extLst>
          </p:cNvPr>
          <p:cNvPicPr>
            <a:picLocks noChangeAspect="1"/>
          </p:cNvPicPr>
          <p:nvPr/>
        </p:nvPicPr>
        <p:blipFill>
          <a:blip r:embed="rId3"/>
          <a:stretch>
            <a:fillRect/>
          </a:stretch>
        </p:blipFill>
        <p:spPr>
          <a:xfrm>
            <a:off x="123825" y="4323199"/>
            <a:ext cx="7000875" cy="1554045"/>
          </a:xfrm>
          <a:prstGeom prst="rect">
            <a:avLst/>
          </a:prstGeom>
          <a:ln>
            <a:solidFill>
              <a:schemeClr val="accent1"/>
            </a:solidFill>
          </a:ln>
        </p:spPr>
      </p:pic>
      <p:cxnSp>
        <p:nvCxnSpPr>
          <p:cNvPr id="9" name="Connector: Elbow 8">
            <a:extLst>
              <a:ext uri="{FF2B5EF4-FFF2-40B4-BE49-F238E27FC236}">
                <a16:creationId xmlns:a16="http://schemas.microsoft.com/office/drawing/2014/main" id="{1646A309-028A-A86E-A68A-55504D09F8F0}"/>
              </a:ext>
            </a:extLst>
          </p:cNvPr>
          <p:cNvCxnSpPr/>
          <p:nvPr/>
        </p:nvCxnSpPr>
        <p:spPr>
          <a:xfrm rot="10800000">
            <a:off x="6553980" y="4734660"/>
            <a:ext cx="961246" cy="50409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Connector: Elbow 10">
            <a:extLst>
              <a:ext uri="{FF2B5EF4-FFF2-40B4-BE49-F238E27FC236}">
                <a16:creationId xmlns:a16="http://schemas.microsoft.com/office/drawing/2014/main" id="{19894E4B-7230-92F9-F088-DDCA406C2C69}"/>
              </a:ext>
            </a:extLst>
          </p:cNvPr>
          <p:cNvCxnSpPr/>
          <p:nvPr/>
        </p:nvCxnSpPr>
        <p:spPr>
          <a:xfrm rot="5400000">
            <a:off x="5443539" y="3348037"/>
            <a:ext cx="2238375" cy="190500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28179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98A6AE-7BD4-5A49-A646-89410DFE83F5}"/>
              </a:ext>
            </a:extLst>
          </p:cNvPr>
          <p:cNvSpPr>
            <a:spLocks noGrp="1"/>
          </p:cNvSpPr>
          <p:nvPr>
            <p:ph type="title"/>
          </p:nvPr>
        </p:nvSpPr>
        <p:spPr>
          <a:xfrm>
            <a:off x="200024" y="314325"/>
            <a:ext cx="7715251" cy="1133475"/>
          </a:xfrm>
        </p:spPr>
        <p:txBody>
          <a:bodyPr/>
          <a:lstStyle/>
          <a:p>
            <a:r>
              <a:rPr lang="en-US" sz="3600" dirty="0"/>
              <a:t>Part 1: Activity 4 and 5</a:t>
            </a:r>
          </a:p>
        </p:txBody>
      </p:sp>
      <p:sp>
        <p:nvSpPr>
          <p:cNvPr id="4" name="Rectangle 3">
            <a:extLst>
              <a:ext uri="{FF2B5EF4-FFF2-40B4-BE49-F238E27FC236}">
                <a16:creationId xmlns:a16="http://schemas.microsoft.com/office/drawing/2014/main" id="{9D4B65CE-82BB-2149-8B08-793AAC06BAA2}"/>
              </a:ext>
            </a:extLst>
          </p:cNvPr>
          <p:cNvSpPr/>
          <p:nvPr/>
        </p:nvSpPr>
        <p:spPr>
          <a:xfrm>
            <a:off x="200024" y="1419225"/>
            <a:ext cx="8743952" cy="1077218"/>
          </a:xfrm>
          <a:prstGeom prst="rect">
            <a:avLst/>
          </a:prstGeom>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effectLst/>
                <a:uLnTx/>
                <a:uFillTx/>
                <a:latin typeface="Calibri" panose="020F0502020204030204" pitchFamily="34" charset="0"/>
                <a:ea typeface="Calibri" panose="020F0502020204030204" pitchFamily="34" charset="0"/>
                <a:cs typeface="Times New Roman" panose="02020603050405020304" pitchFamily="18" charset="0"/>
              </a:rPr>
              <a:t>4-Filter the </a:t>
            </a:r>
            <a:r>
              <a:rPr kumimoji="0" lang="en-US" sz="1600" b="1" i="0" u="none" strike="noStrike" kern="1200" cap="none" spc="0" normalizeH="0" baseline="0" noProof="0" dirty="0" err="1">
                <a:ln>
                  <a:noFill/>
                </a:ln>
                <a:effectLst/>
                <a:uLnTx/>
                <a:uFillTx/>
                <a:latin typeface="Calibri" panose="020F0502020204030204" pitchFamily="34" charset="0"/>
                <a:ea typeface="Calibri" panose="020F0502020204030204" pitchFamily="34" charset="0"/>
                <a:cs typeface="Times New Roman" panose="02020603050405020304" pitchFamily="18" charset="0"/>
              </a:rPr>
              <a:t>dataframe</a:t>
            </a:r>
            <a:r>
              <a:rPr kumimoji="0" lang="en-US" sz="1600" b="1" i="0" u="none" strike="noStrike" kern="1200" cap="none" spc="0" normalizeH="0" baseline="0" noProof="0" dirty="0">
                <a:ln>
                  <a:noFill/>
                </a:ln>
                <a:effectLst/>
                <a:uLnTx/>
                <a:uFillTx/>
                <a:latin typeface="Calibri" panose="020F0502020204030204" pitchFamily="34" charset="0"/>
                <a:ea typeface="Calibri" panose="020F0502020204030204" pitchFamily="34" charset="0"/>
                <a:cs typeface="Times New Roman" panose="02020603050405020304" pitchFamily="18" charset="0"/>
              </a:rPr>
              <a:t> for just downtown restaurants (Council District 11). </a:t>
            </a:r>
          </a:p>
          <a:p>
            <a:pPr marL="0" marR="0" lvl="0" indent="0"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effectLst/>
                <a:uLnTx/>
                <a:uFillTx/>
                <a:latin typeface="Calibri" panose="020F0502020204030204" pitchFamily="34" charset="0"/>
                <a:ea typeface="Calibri" panose="020F0502020204030204" pitchFamily="34" charset="0"/>
                <a:cs typeface="Times New Roman" panose="02020603050405020304" pitchFamily="18" charset="0"/>
              </a:rPr>
              <a:t>5-Are there any Sushi restaurants downtown?  # research the “grep” function</a:t>
            </a:r>
          </a:p>
          <a:p>
            <a:pPr marL="0" marR="0" lvl="0" indent="0" defTabSz="914400" rtl="0" eaLnBrk="1" fontAlgn="auto" latinLnBrk="0" hangingPunct="1">
              <a:lnSpc>
                <a:spcPct val="100000"/>
              </a:lnSpc>
              <a:spcBef>
                <a:spcPts val="0"/>
              </a:spcBef>
              <a:spcAft>
                <a:spcPts val="0"/>
              </a:spcAft>
              <a:buClrTx/>
              <a:buSzTx/>
              <a:buFontTx/>
              <a:buNone/>
              <a:tabLst/>
              <a:defRPr/>
            </a:pPr>
            <a:r>
              <a:rPr lang="en-US" sz="1600" b="1" dirty="0">
                <a:solidFill>
                  <a:schemeClr val="bg1"/>
                </a:solidFill>
                <a:highlight>
                  <a:srgbClr val="FFFF00"/>
                </a:highlight>
                <a:latin typeface="Calibri" panose="020F0502020204030204" pitchFamily="34" charset="0"/>
                <a:ea typeface="Calibri" panose="020F0502020204030204" pitchFamily="34" charset="0"/>
                <a:cs typeface="Times New Roman" panose="02020603050405020304" pitchFamily="18" charset="0"/>
              </a:rPr>
              <a:t>Yes, there’s one sushi restaurant in Downtown</a:t>
            </a:r>
            <a:endParaRPr kumimoji="0" lang="en-US" sz="1600" b="1" i="0" u="none" strike="noStrike" kern="1200" cap="none" spc="0" normalizeH="0" baseline="0" noProof="0" dirty="0">
              <a:ln>
                <a:noFill/>
              </a:ln>
              <a:solidFill>
                <a:schemeClr val="bg1"/>
              </a:solidFill>
              <a:effectLst/>
              <a:highlight>
                <a:srgbClr val="FFFF00"/>
              </a:highligh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effectLst/>
                <a:uLnTx/>
                <a:uFillTx/>
                <a:latin typeface="Calibri" panose="020F0502020204030204" pitchFamily="34" charset="0"/>
                <a:ea typeface="Calibri" panose="020F0502020204030204" pitchFamily="34" charset="0"/>
                <a:cs typeface="Times New Roman" panose="02020603050405020304" pitchFamily="18" charset="0"/>
              </a:rPr>
              <a:t>	</a:t>
            </a:r>
          </a:p>
        </p:txBody>
      </p:sp>
      <p:sp>
        <p:nvSpPr>
          <p:cNvPr id="9" name="Rectangle 8">
            <a:extLst>
              <a:ext uri="{FF2B5EF4-FFF2-40B4-BE49-F238E27FC236}">
                <a16:creationId xmlns:a16="http://schemas.microsoft.com/office/drawing/2014/main" id="{0C1142C2-7EE1-159C-E9E8-DF2744F10DC4}"/>
              </a:ext>
            </a:extLst>
          </p:cNvPr>
          <p:cNvSpPr/>
          <p:nvPr/>
        </p:nvSpPr>
        <p:spPr>
          <a:xfrm>
            <a:off x="7458075" y="2286000"/>
            <a:ext cx="1428750" cy="4184468"/>
          </a:xfrm>
          <a:prstGeom prst="rect">
            <a:avLst/>
          </a:prstGeom>
          <a:solidFill>
            <a:schemeClr val="lt1">
              <a:alpha val="36000"/>
            </a:schemeClr>
          </a:solidFill>
          <a:ln/>
        </p:spPr>
        <p:style>
          <a:lnRef idx="2">
            <a:schemeClr val="accent5"/>
          </a:lnRef>
          <a:fillRef idx="1">
            <a:schemeClr val="lt1"/>
          </a:fillRef>
          <a:effectRef idx="0">
            <a:schemeClr val="accent5"/>
          </a:effectRef>
          <a:fontRef idx="minor">
            <a:schemeClr val="dk1"/>
          </a:fontRef>
        </p:style>
        <p:txBody>
          <a:bodyPr rtlCol="0" anchor="ctr"/>
          <a:lstStyle/>
          <a:p>
            <a:r>
              <a:rPr lang="en-US" sz="1400" dirty="0"/>
              <a:t>&gt;We use the filters to select the downtown areas</a:t>
            </a:r>
          </a:p>
          <a:p>
            <a:r>
              <a:rPr lang="en-US" sz="1400" dirty="0"/>
              <a:t>&gt;We use grep to determine the number of sushi restaurants using the filtered </a:t>
            </a:r>
            <a:r>
              <a:rPr lang="en-US" sz="1400" dirty="0" err="1"/>
              <a:t>dataframe</a:t>
            </a:r>
            <a:r>
              <a:rPr lang="en-US" sz="1400" dirty="0"/>
              <a:t> of the last statement</a:t>
            </a:r>
          </a:p>
        </p:txBody>
      </p:sp>
      <p:pic>
        <p:nvPicPr>
          <p:cNvPr id="6" name="Picture 5">
            <a:extLst>
              <a:ext uri="{FF2B5EF4-FFF2-40B4-BE49-F238E27FC236}">
                <a16:creationId xmlns:a16="http://schemas.microsoft.com/office/drawing/2014/main" id="{6F32BA91-116B-D700-7EA5-E2CC4177E396}"/>
              </a:ext>
            </a:extLst>
          </p:cNvPr>
          <p:cNvPicPr>
            <a:picLocks noChangeAspect="1"/>
          </p:cNvPicPr>
          <p:nvPr/>
        </p:nvPicPr>
        <p:blipFill>
          <a:blip r:embed="rId2"/>
          <a:stretch>
            <a:fillRect/>
          </a:stretch>
        </p:blipFill>
        <p:spPr>
          <a:xfrm>
            <a:off x="200024" y="2857500"/>
            <a:ext cx="6810376" cy="1924050"/>
          </a:xfrm>
          <a:prstGeom prst="rect">
            <a:avLst/>
          </a:prstGeom>
        </p:spPr>
      </p:pic>
      <p:cxnSp>
        <p:nvCxnSpPr>
          <p:cNvPr id="10" name="Connector: Elbow 9">
            <a:extLst>
              <a:ext uri="{FF2B5EF4-FFF2-40B4-BE49-F238E27FC236}">
                <a16:creationId xmlns:a16="http://schemas.microsoft.com/office/drawing/2014/main" id="{AA3A1D81-4F81-47A8-CF9E-7AFA280BEB9D}"/>
              </a:ext>
            </a:extLst>
          </p:cNvPr>
          <p:cNvCxnSpPr/>
          <p:nvPr/>
        </p:nvCxnSpPr>
        <p:spPr>
          <a:xfrm rot="10800000">
            <a:off x="4419601" y="3429000"/>
            <a:ext cx="3038475" cy="1270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Connector: Elbow 12">
            <a:extLst>
              <a:ext uri="{FF2B5EF4-FFF2-40B4-BE49-F238E27FC236}">
                <a16:creationId xmlns:a16="http://schemas.microsoft.com/office/drawing/2014/main" id="{644AABBF-F439-CA0D-EF49-903FC023302C}"/>
              </a:ext>
            </a:extLst>
          </p:cNvPr>
          <p:cNvCxnSpPr/>
          <p:nvPr/>
        </p:nvCxnSpPr>
        <p:spPr>
          <a:xfrm rot="10800000">
            <a:off x="6181725" y="4506218"/>
            <a:ext cx="1562100" cy="69443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615200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31770-76C9-F749-9B7D-08A4A1F13896}"/>
              </a:ext>
            </a:extLst>
          </p:cNvPr>
          <p:cNvSpPr>
            <a:spLocks noGrp="1"/>
          </p:cNvSpPr>
          <p:nvPr>
            <p:ph type="title"/>
          </p:nvPr>
        </p:nvSpPr>
        <p:spPr>
          <a:xfrm>
            <a:off x="0" y="0"/>
            <a:ext cx="9144000" cy="1371600"/>
          </a:xfrm>
        </p:spPr>
        <p:txBody>
          <a:bodyPr/>
          <a:lstStyle/>
          <a:p>
            <a:r>
              <a:rPr lang="en-US" dirty="0"/>
              <a:t>For Live Session Part 2: Freestyle!</a:t>
            </a:r>
            <a:br>
              <a:rPr lang="en-US" dirty="0"/>
            </a:br>
            <a:r>
              <a:rPr lang="en-US" sz="500" dirty="0"/>
              <a:t>f</a:t>
            </a:r>
            <a:endParaRPr lang="en-US" dirty="0"/>
          </a:p>
        </p:txBody>
      </p:sp>
      <p:sp>
        <p:nvSpPr>
          <p:cNvPr id="3" name="Content Placeholder 2">
            <a:extLst>
              <a:ext uri="{FF2B5EF4-FFF2-40B4-BE49-F238E27FC236}">
                <a16:creationId xmlns:a16="http://schemas.microsoft.com/office/drawing/2014/main" id="{CEA7867E-4153-AA4C-93D1-0C08567D54E8}"/>
              </a:ext>
            </a:extLst>
          </p:cNvPr>
          <p:cNvSpPr>
            <a:spLocks noGrp="1"/>
          </p:cNvSpPr>
          <p:nvPr>
            <p:ph idx="1"/>
          </p:nvPr>
        </p:nvSpPr>
        <p:spPr>
          <a:xfrm>
            <a:off x="152400" y="1295400"/>
            <a:ext cx="8915400" cy="4525963"/>
          </a:xfrm>
        </p:spPr>
        <p:txBody>
          <a:bodyPr>
            <a:normAutofit/>
          </a:bodyPr>
          <a:lstStyle/>
          <a:p>
            <a:r>
              <a:rPr lang="en-US" sz="2000" dirty="0"/>
              <a:t>Install and load one of the packages given in the list for downloading APIs (or another API you have found and are interested in).</a:t>
            </a:r>
          </a:p>
          <a:p>
            <a:r>
              <a:rPr lang="en-US" sz="2000" dirty="0"/>
              <a:t>Download data from that API and create a slide that clearly describes the package and how (the code) to download data from that API.  </a:t>
            </a:r>
          </a:p>
          <a:p>
            <a:r>
              <a:rPr lang="en-US" sz="2000" dirty="0"/>
              <a:t>Clearly describe the data and the columns / variables that are of interest to your presentation. </a:t>
            </a:r>
          </a:p>
          <a:p>
            <a:pPr marL="0" indent="0">
              <a:buNone/>
            </a:pPr>
            <a:endParaRPr lang="en-US" sz="2000" dirty="0"/>
          </a:p>
        </p:txBody>
      </p:sp>
    </p:spTree>
    <p:extLst>
      <p:ext uri="{BB962C8B-B14F-4D97-AF65-F5344CB8AC3E}">
        <p14:creationId xmlns:p14="http://schemas.microsoft.com/office/powerpoint/2010/main" val="35696059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31770-76C9-F749-9B7D-08A4A1F13896}"/>
              </a:ext>
            </a:extLst>
          </p:cNvPr>
          <p:cNvSpPr>
            <a:spLocks noGrp="1"/>
          </p:cNvSpPr>
          <p:nvPr>
            <p:ph type="title"/>
          </p:nvPr>
        </p:nvSpPr>
        <p:spPr>
          <a:xfrm>
            <a:off x="0" y="219075"/>
            <a:ext cx="9144000" cy="1371600"/>
          </a:xfrm>
        </p:spPr>
        <p:txBody>
          <a:bodyPr/>
          <a:lstStyle/>
          <a:p>
            <a:r>
              <a:rPr lang="en-US" dirty="0"/>
              <a:t>For Live Session Part 2: Freestyle!</a:t>
            </a:r>
            <a:br>
              <a:rPr lang="en-US" dirty="0"/>
            </a:br>
            <a:r>
              <a:rPr lang="en-US" sz="500" dirty="0"/>
              <a:t>f</a:t>
            </a:r>
            <a:endParaRPr lang="en-US" dirty="0"/>
          </a:p>
        </p:txBody>
      </p:sp>
      <p:sp>
        <p:nvSpPr>
          <p:cNvPr id="3" name="Content Placeholder 2">
            <a:extLst>
              <a:ext uri="{FF2B5EF4-FFF2-40B4-BE49-F238E27FC236}">
                <a16:creationId xmlns:a16="http://schemas.microsoft.com/office/drawing/2014/main" id="{CEA7867E-4153-AA4C-93D1-0C08567D54E8}"/>
              </a:ext>
            </a:extLst>
          </p:cNvPr>
          <p:cNvSpPr>
            <a:spLocks noGrp="1"/>
          </p:cNvSpPr>
          <p:nvPr>
            <p:ph idx="1"/>
          </p:nvPr>
        </p:nvSpPr>
        <p:spPr>
          <a:xfrm>
            <a:off x="152400" y="1295400"/>
            <a:ext cx="8915400" cy="4525963"/>
          </a:xfrm>
        </p:spPr>
        <p:txBody>
          <a:bodyPr>
            <a:normAutofit fontScale="77500" lnSpcReduction="20000"/>
          </a:bodyPr>
          <a:lstStyle/>
          <a:p>
            <a:r>
              <a:rPr lang="en-US" sz="2000" dirty="0"/>
              <a:t>Install and load one of the packages given in the list for downloading APIs (or another API you have found and are interested in).</a:t>
            </a:r>
            <a:endParaRPr lang="en-US" dirty="0"/>
          </a:p>
          <a:p>
            <a:pPr lvl="1"/>
            <a:r>
              <a:rPr lang="en-US" dirty="0"/>
              <a:t>We will use the API: </a:t>
            </a:r>
            <a:r>
              <a:rPr lang="en-US" b="1" dirty="0" err="1"/>
              <a:t>nbastatR</a:t>
            </a:r>
            <a:endParaRPr lang="en-US" b="1" dirty="0"/>
          </a:p>
          <a:p>
            <a:pPr lvl="1"/>
            <a:r>
              <a:rPr lang="en-US" sz="2000" dirty="0"/>
              <a:t>A package to help us to master the NBA data universe in R</a:t>
            </a:r>
          </a:p>
          <a:p>
            <a:pPr lvl="1"/>
            <a:r>
              <a:rPr lang="en-US" sz="2000" dirty="0"/>
              <a:t>We need to install the following packages:</a:t>
            </a:r>
          </a:p>
          <a:p>
            <a:pPr lvl="2"/>
            <a:r>
              <a:rPr lang="en-US" sz="2000" dirty="0"/>
              <a:t>Install </a:t>
            </a:r>
            <a:r>
              <a:rPr lang="en-US" sz="2000" dirty="0" err="1"/>
              <a:t>githubinstall</a:t>
            </a:r>
            <a:r>
              <a:rPr lang="en-US" sz="2000" dirty="0"/>
              <a:t> </a:t>
            </a:r>
            <a:r>
              <a:rPr lang="en-US" sz="2000" dirty="0">
                <a:sym typeface="Wingdings" panose="05000000000000000000" pitchFamily="2" charset="2"/>
              </a:rPr>
              <a:t> </a:t>
            </a:r>
            <a:r>
              <a:rPr lang="en-US" sz="2000" dirty="0" err="1"/>
              <a:t>install.packages</a:t>
            </a:r>
            <a:r>
              <a:rPr lang="en-US" sz="2000" dirty="0"/>
              <a:t>("</a:t>
            </a:r>
            <a:r>
              <a:rPr lang="en-US" sz="2000" dirty="0" err="1"/>
              <a:t>githubinstall</a:t>
            </a:r>
            <a:r>
              <a:rPr lang="en-US" sz="2000" dirty="0"/>
              <a:t>")</a:t>
            </a:r>
          </a:p>
          <a:p>
            <a:pPr lvl="2"/>
            <a:r>
              <a:rPr lang="en-US" sz="2000" dirty="0"/>
              <a:t>Install </a:t>
            </a:r>
            <a:r>
              <a:rPr lang="en-US" sz="2000" dirty="0" err="1"/>
              <a:t>devtools</a:t>
            </a:r>
            <a:r>
              <a:rPr lang="en-US" sz="2000" dirty="0" err="1">
                <a:sym typeface="Wingdings" panose="05000000000000000000" pitchFamily="2" charset="2"/>
              </a:rPr>
              <a:t></a:t>
            </a:r>
            <a:r>
              <a:rPr lang="en-US" sz="2000" dirty="0" err="1"/>
              <a:t>install.packages</a:t>
            </a:r>
            <a:r>
              <a:rPr lang="en-US" sz="2000" dirty="0"/>
              <a:t>("</a:t>
            </a:r>
            <a:r>
              <a:rPr lang="en-US" sz="2000" dirty="0" err="1"/>
              <a:t>devtools</a:t>
            </a:r>
            <a:r>
              <a:rPr lang="en-US" sz="2000" dirty="0"/>
              <a:t>")</a:t>
            </a:r>
          </a:p>
          <a:p>
            <a:pPr lvl="2"/>
            <a:r>
              <a:rPr lang="en-US" sz="2000" dirty="0" err="1"/>
              <a:t>devtools</a:t>
            </a:r>
            <a:r>
              <a:rPr lang="en-US" sz="2000" dirty="0"/>
              <a:t>::</a:t>
            </a:r>
            <a:r>
              <a:rPr lang="en-US" sz="2000" dirty="0" err="1">
                <a:hlinkClick r:id="rId2">
                  <a:extLst>
                    <a:ext uri="{A12FA001-AC4F-418D-AE19-62706E023703}">
                      <ahyp:hlinkClr xmlns:ahyp="http://schemas.microsoft.com/office/drawing/2018/hyperlinkcolor" val="tx"/>
                    </a:ext>
                  </a:extLst>
                </a:hlinkClick>
              </a:rPr>
              <a:t>install_github</a:t>
            </a:r>
            <a:r>
              <a:rPr lang="en-US" sz="2000" dirty="0"/>
              <a:t>("</a:t>
            </a:r>
            <a:r>
              <a:rPr lang="en-US" sz="2000" dirty="0" err="1"/>
              <a:t>abresler</a:t>
            </a:r>
            <a:r>
              <a:rPr lang="en-US" sz="2000" dirty="0"/>
              <a:t>/</a:t>
            </a:r>
            <a:r>
              <a:rPr lang="en-US" sz="2000" dirty="0" err="1"/>
              <a:t>nbastatR</a:t>
            </a:r>
            <a:r>
              <a:rPr lang="en-US" sz="2000" dirty="0"/>
              <a:t>")</a:t>
            </a:r>
          </a:p>
          <a:p>
            <a:pPr lvl="1"/>
            <a:r>
              <a:rPr lang="en-US" sz="2000" dirty="0"/>
              <a:t>Load the library</a:t>
            </a:r>
          </a:p>
          <a:p>
            <a:pPr lvl="2"/>
            <a:r>
              <a:rPr lang="en-US" sz="1800" dirty="0"/>
              <a:t>library(</a:t>
            </a:r>
            <a:r>
              <a:rPr lang="en-US" sz="1800" dirty="0" err="1"/>
              <a:t>nbastatR</a:t>
            </a:r>
            <a:r>
              <a:rPr lang="en-US" sz="1800" dirty="0"/>
              <a:t>)</a:t>
            </a:r>
          </a:p>
          <a:p>
            <a:pPr lvl="1"/>
            <a:r>
              <a:rPr lang="en-US" sz="2000" dirty="0"/>
              <a:t>Official Documentation:</a:t>
            </a:r>
          </a:p>
          <a:p>
            <a:pPr lvl="2"/>
            <a:r>
              <a:rPr lang="en-US" sz="1800" dirty="0">
                <a:hlinkClick r:id="rId3"/>
              </a:rPr>
              <a:t>https://www.rdocumentation.org/packages/nbastatR/versions/0.1.12020301</a:t>
            </a:r>
            <a:endParaRPr lang="en-US" sz="1800" dirty="0"/>
          </a:p>
          <a:p>
            <a:pPr lvl="1"/>
            <a:r>
              <a:rPr lang="en-US" sz="2000" dirty="0"/>
              <a:t>Additional Documentation </a:t>
            </a:r>
          </a:p>
          <a:p>
            <a:pPr lvl="2"/>
            <a:r>
              <a:rPr lang="en-US" sz="1800" dirty="0">
                <a:hlinkClick r:id="rId4"/>
              </a:rPr>
              <a:t>https://towardsdatascience.com/how-to-get-data-on-every-nba-player-using-r-62abcacd65e1</a:t>
            </a:r>
            <a:endParaRPr lang="en-US" sz="1800" dirty="0"/>
          </a:p>
          <a:p>
            <a:pPr lvl="1"/>
            <a:endParaRPr lang="en-US" sz="2000" dirty="0"/>
          </a:p>
        </p:txBody>
      </p:sp>
    </p:spTree>
    <p:extLst>
      <p:ext uri="{BB962C8B-B14F-4D97-AF65-F5344CB8AC3E}">
        <p14:creationId xmlns:p14="http://schemas.microsoft.com/office/powerpoint/2010/main" val="38278252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31770-76C9-F749-9B7D-08A4A1F13896}"/>
              </a:ext>
            </a:extLst>
          </p:cNvPr>
          <p:cNvSpPr>
            <a:spLocks noGrp="1"/>
          </p:cNvSpPr>
          <p:nvPr>
            <p:ph type="title"/>
          </p:nvPr>
        </p:nvSpPr>
        <p:spPr>
          <a:xfrm>
            <a:off x="0" y="0"/>
            <a:ext cx="9144000" cy="1371600"/>
          </a:xfrm>
        </p:spPr>
        <p:txBody>
          <a:bodyPr/>
          <a:lstStyle/>
          <a:p>
            <a:r>
              <a:rPr lang="en-US" dirty="0"/>
              <a:t>For Live Session Part 2: Freestyle!</a:t>
            </a:r>
            <a:br>
              <a:rPr lang="en-US" dirty="0"/>
            </a:br>
            <a:r>
              <a:rPr lang="en-US" sz="500" dirty="0"/>
              <a:t>f</a:t>
            </a:r>
            <a:endParaRPr lang="en-US" dirty="0"/>
          </a:p>
        </p:txBody>
      </p:sp>
      <p:sp>
        <p:nvSpPr>
          <p:cNvPr id="3" name="Content Placeholder 2">
            <a:extLst>
              <a:ext uri="{FF2B5EF4-FFF2-40B4-BE49-F238E27FC236}">
                <a16:creationId xmlns:a16="http://schemas.microsoft.com/office/drawing/2014/main" id="{CEA7867E-4153-AA4C-93D1-0C08567D54E8}"/>
              </a:ext>
            </a:extLst>
          </p:cNvPr>
          <p:cNvSpPr>
            <a:spLocks noGrp="1"/>
          </p:cNvSpPr>
          <p:nvPr>
            <p:ph idx="1"/>
          </p:nvPr>
        </p:nvSpPr>
        <p:spPr>
          <a:xfrm>
            <a:off x="152400" y="1295400"/>
            <a:ext cx="8915400" cy="3057525"/>
          </a:xfrm>
        </p:spPr>
        <p:txBody>
          <a:bodyPr>
            <a:normAutofit/>
          </a:bodyPr>
          <a:lstStyle/>
          <a:p>
            <a:r>
              <a:rPr lang="en-US" sz="2000" dirty="0"/>
              <a:t>Function we will use:</a:t>
            </a:r>
          </a:p>
          <a:p>
            <a:r>
              <a:rPr lang="en-US" dirty="0" err="1"/>
              <a:t>assign_nba_players</a:t>
            </a:r>
            <a:r>
              <a:rPr lang="en-US" dirty="0"/>
              <a:t>()  </a:t>
            </a:r>
            <a:r>
              <a:rPr lang="en-US" dirty="0">
                <a:sym typeface="Wingdings" panose="05000000000000000000" pitchFamily="2" charset="2"/>
              </a:rPr>
              <a:t>It will retrieve all NBA players.  The data will be stored in the variable: </a:t>
            </a:r>
            <a:r>
              <a:rPr lang="en-US" dirty="0" err="1">
                <a:sym typeface="Wingdings" panose="05000000000000000000" pitchFamily="2" charset="2"/>
              </a:rPr>
              <a:t>df_dict_nba_players</a:t>
            </a:r>
            <a:endParaRPr lang="en-US" dirty="0"/>
          </a:p>
          <a:p>
            <a:r>
              <a:rPr lang="en-US" sz="2200" dirty="0" err="1"/>
              <a:t>players_awards</a:t>
            </a:r>
            <a:r>
              <a:rPr lang="en-US" sz="2200" dirty="0"/>
              <a:t>()</a:t>
            </a:r>
            <a:r>
              <a:rPr lang="en-US" sz="2200" dirty="0">
                <a:sym typeface="Wingdings" panose="05000000000000000000" pitchFamily="2" charset="2"/>
              </a:rPr>
              <a:t>It will retrieve the awards of a player, we need to provide the player id</a:t>
            </a:r>
          </a:p>
          <a:p>
            <a:r>
              <a:rPr lang="en-US" sz="2200" dirty="0" err="1"/>
              <a:t>players_careers</a:t>
            </a:r>
            <a:r>
              <a:rPr lang="en-US" sz="2200" dirty="0">
                <a:sym typeface="Wingdings" panose="05000000000000000000" pitchFamily="2" charset="2"/>
              </a:rPr>
              <a:t>()It will retrieve the career stat data for every player </a:t>
            </a:r>
            <a:endParaRPr lang="en-US" sz="2200" dirty="0"/>
          </a:p>
        </p:txBody>
      </p:sp>
      <p:pic>
        <p:nvPicPr>
          <p:cNvPr id="5" name="Picture 4">
            <a:extLst>
              <a:ext uri="{FF2B5EF4-FFF2-40B4-BE49-F238E27FC236}">
                <a16:creationId xmlns:a16="http://schemas.microsoft.com/office/drawing/2014/main" id="{CF2AFE3B-A3A4-332E-8C12-428B8A22F434}"/>
              </a:ext>
            </a:extLst>
          </p:cNvPr>
          <p:cNvPicPr>
            <a:picLocks noChangeAspect="1"/>
          </p:cNvPicPr>
          <p:nvPr/>
        </p:nvPicPr>
        <p:blipFill>
          <a:blip r:embed="rId2"/>
          <a:stretch>
            <a:fillRect/>
          </a:stretch>
        </p:blipFill>
        <p:spPr>
          <a:xfrm>
            <a:off x="671512" y="4257675"/>
            <a:ext cx="8067675" cy="1695450"/>
          </a:xfrm>
          <a:prstGeom prst="rect">
            <a:avLst/>
          </a:prstGeom>
          <a:ln>
            <a:solidFill>
              <a:schemeClr val="accent1"/>
            </a:solidFill>
          </a:ln>
        </p:spPr>
      </p:pic>
      <p:sp>
        <p:nvSpPr>
          <p:cNvPr id="7" name="TextBox 6">
            <a:extLst>
              <a:ext uri="{FF2B5EF4-FFF2-40B4-BE49-F238E27FC236}">
                <a16:creationId xmlns:a16="http://schemas.microsoft.com/office/drawing/2014/main" id="{DBD56CAF-C5FC-3BC3-0A08-306CE9D36796}"/>
              </a:ext>
            </a:extLst>
          </p:cNvPr>
          <p:cNvSpPr txBox="1"/>
          <p:nvPr/>
        </p:nvSpPr>
        <p:spPr>
          <a:xfrm>
            <a:off x="604837" y="6038850"/>
            <a:ext cx="7446269" cy="369332"/>
          </a:xfrm>
          <a:prstGeom prst="rect">
            <a:avLst/>
          </a:prstGeom>
          <a:noFill/>
        </p:spPr>
        <p:txBody>
          <a:bodyPr wrap="none" rtlCol="0">
            <a:spAutoFit/>
          </a:bodyPr>
          <a:lstStyle/>
          <a:p>
            <a:r>
              <a:rPr lang="en-US" i="1" dirty="0"/>
              <a:t>Image1: Example loading the library and getting the NBA players</a:t>
            </a:r>
          </a:p>
        </p:txBody>
      </p:sp>
    </p:spTree>
    <p:extLst>
      <p:ext uri="{BB962C8B-B14F-4D97-AF65-F5344CB8AC3E}">
        <p14:creationId xmlns:p14="http://schemas.microsoft.com/office/powerpoint/2010/main" val="27877700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31770-76C9-F749-9B7D-08A4A1F13896}"/>
              </a:ext>
            </a:extLst>
          </p:cNvPr>
          <p:cNvSpPr>
            <a:spLocks noGrp="1"/>
          </p:cNvSpPr>
          <p:nvPr>
            <p:ph type="title"/>
          </p:nvPr>
        </p:nvSpPr>
        <p:spPr>
          <a:xfrm>
            <a:off x="0" y="0"/>
            <a:ext cx="9144000" cy="1371600"/>
          </a:xfrm>
        </p:spPr>
        <p:txBody>
          <a:bodyPr/>
          <a:lstStyle/>
          <a:p>
            <a:r>
              <a:rPr lang="en-US" dirty="0"/>
              <a:t>For Live Session Part 2: Freestyle!</a:t>
            </a:r>
            <a:br>
              <a:rPr lang="en-US" dirty="0"/>
            </a:br>
            <a:r>
              <a:rPr lang="en-US" sz="500" dirty="0"/>
              <a:t>f</a:t>
            </a:r>
            <a:endParaRPr lang="en-US" dirty="0"/>
          </a:p>
        </p:txBody>
      </p:sp>
      <p:sp>
        <p:nvSpPr>
          <p:cNvPr id="7" name="TextBox 6">
            <a:extLst>
              <a:ext uri="{FF2B5EF4-FFF2-40B4-BE49-F238E27FC236}">
                <a16:creationId xmlns:a16="http://schemas.microsoft.com/office/drawing/2014/main" id="{DBD56CAF-C5FC-3BC3-0A08-306CE9D36796}"/>
              </a:ext>
            </a:extLst>
          </p:cNvPr>
          <p:cNvSpPr txBox="1"/>
          <p:nvPr/>
        </p:nvSpPr>
        <p:spPr>
          <a:xfrm>
            <a:off x="209550" y="2647512"/>
            <a:ext cx="7805342" cy="369332"/>
          </a:xfrm>
          <a:prstGeom prst="rect">
            <a:avLst/>
          </a:prstGeom>
          <a:noFill/>
        </p:spPr>
        <p:txBody>
          <a:bodyPr wrap="none" rtlCol="0">
            <a:spAutoFit/>
          </a:bodyPr>
          <a:lstStyle/>
          <a:p>
            <a:r>
              <a:rPr lang="en-US" i="1" dirty="0"/>
              <a:t>Image 2: Getting the player ID using GREP to retrieve data by Name</a:t>
            </a:r>
          </a:p>
        </p:txBody>
      </p:sp>
      <p:pic>
        <p:nvPicPr>
          <p:cNvPr id="9" name="Picture 8">
            <a:extLst>
              <a:ext uri="{FF2B5EF4-FFF2-40B4-BE49-F238E27FC236}">
                <a16:creationId xmlns:a16="http://schemas.microsoft.com/office/drawing/2014/main" id="{3CC63531-4C8F-0483-690E-BACE13419EA9}"/>
              </a:ext>
            </a:extLst>
          </p:cNvPr>
          <p:cNvPicPr>
            <a:picLocks noChangeAspect="1"/>
          </p:cNvPicPr>
          <p:nvPr/>
        </p:nvPicPr>
        <p:blipFill>
          <a:blip r:embed="rId2"/>
          <a:stretch>
            <a:fillRect/>
          </a:stretch>
        </p:blipFill>
        <p:spPr>
          <a:xfrm>
            <a:off x="209550" y="1905438"/>
            <a:ext cx="8591550" cy="742074"/>
          </a:xfrm>
          <a:prstGeom prst="rect">
            <a:avLst/>
          </a:prstGeom>
        </p:spPr>
      </p:pic>
      <p:pic>
        <p:nvPicPr>
          <p:cNvPr id="11" name="Picture 10">
            <a:extLst>
              <a:ext uri="{FF2B5EF4-FFF2-40B4-BE49-F238E27FC236}">
                <a16:creationId xmlns:a16="http://schemas.microsoft.com/office/drawing/2014/main" id="{153F03C3-7B00-5AA1-EF80-AE8581B29370}"/>
              </a:ext>
            </a:extLst>
          </p:cNvPr>
          <p:cNvPicPr>
            <a:picLocks noChangeAspect="1"/>
          </p:cNvPicPr>
          <p:nvPr/>
        </p:nvPicPr>
        <p:blipFill>
          <a:blip r:embed="rId3"/>
          <a:stretch>
            <a:fillRect/>
          </a:stretch>
        </p:blipFill>
        <p:spPr>
          <a:xfrm>
            <a:off x="209550" y="3429000"/>
            <a:ext cx="8534400" cy="676275"/>
          </a:xfrm>
          <a:prstGeom prst="rect">
            <a:avLst/>
          </a:prstGeom>
        </p:spPr>
      </p:pic>
      <p:sp>
        <p:nvSpPr>
          <p:cNvPr id="12" name="TextBox 11">
            <a:extLst>
              <a:ext uri="{FF2B5EF4-FFF2-40B4-BE49-F238E27FC236}">
                <a16:creationId xmlns:a16="http://schemas.microsoft.com/office/drawing/2014/main" id="{DEF4F539-AEB3-7AFE-0134-3B3B760443B8}"/>
              </a:ext>
            </a:extLst>
          </p:cNvPr>
          <p:cNvSpPr txBox="1"/>
          <p:nvPr/>
        </p:nvSpPr>
        <p:spPr>
          <a:xfrm>
            <a:off x="209550" y="4148099"/>
            <a:ext cx="5660524" cy="369332"/>
          </a:xfrm>
          <a:prstGeom prst="rect">
            <a:avLst/>
          </a:prstGeom>
          <a:noFill/>
        </p:spPr>
        <p:txBody>
          <a:bodyPr wrap="none" rtlCol="0">
            <a:spAutoFit/>
          </a:bodyPr>
          <a:lstStyle/>
          <a:p>
            <a:r>
              <a:rPr lang="en-US" i="1" dirty="0"/>
              <a:t>Image 3: Getting the player Awards by Player ID</a:t>
            </a:r>
          </a:p>
        </p:txBody>
      </p:sp>
      <p:pic>
        <p:nvPicPr>
          <p:cNvPr id="14" name="Picture 13">
            <a:extLst>
              <a:ext uri="{FF2B5EF4-FFF2-40B4-BE49-F238E27FC236}">
                <a16:creationId xmlns:a16="http://schemas.microsoft.com/office/drawing/2014/main" id="{830A3A36-BA67-6116-196E-E87669A1ADF8}"/>
              </a:ext>
            </a:extLst>
          </p:cNvPr>
          <p:cNvPicPr>
            <a:picLocks noChangeAspect="1"/>
          </p:cNvPicPr>
          <p:nvPr/>
        </p:nvPicPr>
        <p:blipFill>
          <a:blip r:embed="rId4"/>
          <a:stretch>
            <a:fillRect/>
          </a:stretch>
        </p:blipFill>
        <p:spPr>
          <a:xfrm>
            <a:off x="209550" y="4886763"/>
            <a:ext cx="8591550" cy="632657"/>
          </a:xfrm>
          <a:prstGeom prst="rect">
            <a:avLst/>
          </a:prstGeom>
        </p:spPr>
      </p:pic>
      <p:sp>
        <p:nvSpPr>
          <p:cNvPr id="15" name="TextBox 14">
            <a:extLst>
              <a:ext uri="{FF2B5EF4-FFF2-40B4-BE49-F238E27FC236}">
                <a16:creationId xmlns:a16="http://schemas.microsoft.com/office/drawing/2014/main" id="{20D84CF5-37A8-D275-ACE9-DBC2D76C7F80}"/>
              </a:ext>
            </a:extLst>
          </p:cNvPr>
          <p:cNvSpPr txBox="1"/>
          <p:nvPr/>
        </p:nvSpPr>
        <p:spPr>
          <a:xfrm>
            <a:off x="142875" y="5704086"/>
            <a:ext cx="6066084" cy="369332"/>
          </a:xfrm>
          <a:prstGeom prst="rect">
            <a:avLst/>
          </a:prstGeom>
          <a:noFill/>
        </p:spPr>
        <p:txBody>
          <a:bodyPr wrap="none" rtlCol="0">
            <a:spAutoFit/>
          </a:bodyPr>
          <a:lstStyle/>
          <a:p>
            <a:r>
              <a:rPr lang="en-US" i="1" dirty="0"/>
              <a:t>Image 4: Getting the player career Stats by Player ID</a:t>
            </a:r>
          </a:p>
        </p:txBody>
      </p:sp>
    </p:spTree>
    <p:extLst>
      <p:ext uri="{BB962C8B-B14F-4D97-AF65-F5344CB8AC3E}">
        <p14:creationId xmlns:p14="http://schemas.microsoft.com/office/powerpoint/2010/main" val="28078711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188AC7F-2791-D5DF-0196-8655CE99F657}"/>
              </a:ext>
            </a:extLst>
          </p:cNvPr>
          <p:cNvPicPr>
            <a:picLocks noChangeAspect="1"/>
          </p:cNvPicPr>
          <p:nvPr/>
        </p:nvPicPr>
        <p:blipFill>
          <a:blip r:embed="rId2"/>
          <a:stretch>
            <a:fillRect/>
          </a:stretch>
        </p:blipFill>
        <p:spPr>
          <a:xfrm>
            <a:off x="0" y="0"/>
            <a:ext cx="9144000" cy="6858000"/>
          </a:xfrm>
          <a:prstGeom prst="rect">
            <a:avLst/>
          </a:prstGeom>
        </p:spPr>
      </p:pic>
      <p:sp>
        <p:nvSpPr>
          <p:cNvPr id="2" name="Title 1">
            <a:extLst>
              <a:ext uri="{FF2B5EF4-FFF2-40B4-BE49-F238E27FC236}">
                <a16:creationId xmlns:a16="http://schemas.microsoft.com/office/drawing/2014/main" id="{B3BBBCE6-2D8A-4179-A975-5FAD89EE2A0D}"/>
              </a:ext>
            </a:extLst>
          </p:cNvPr>
          <p:cNvSpPr txBox="1">
            <a:spLocks/>
          </p:cNvSpPr>
          <p:nvPr/>
        </p:nvSpPr>
        <p:spPr>
          <a:xfrm>
            <a:off x="0" y="600075"/>
            <a:ext cx="8886825" cy="1371600"/>
          </a:xfrm>
          <a:prstGeom prst="rect">
            <a:avLst/>
          </a:prstGeom>
          <a:solidFill>
            <a:schemeClr val="tx1">
              <a:lumMod val="95000"/>
              <a:alpha val="62000"/>
            </a:schemeClr>
          </a:solidFill>
          <a:ln>
            <a:solidFill>
              <a:schemeClr val="tx1">
                <a:lumMod val="95000"/>
              </a:schemeClr>
            </a:solidFill>
          </a:ln>
        </p:spPr>
        <p:txBody>
          <a:bodyPr/>
          <a:lstStyle>
            <a:lvl1pPr algn="l" defTabSz="457207"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b="1" dirty="0">
                <a:solidFill>
                  <a:schemeClr val="bg1"/>
                </a:solidFill>
              </a:rPr>
              <a:t>Exploratory data analysis(EDA)</a:t>
            </a:r>
          </a:p>
          <a:p>
            <a:pPr algn="ctr"/>
            <a:r>
              <a:rPr lang="en-US" b="1" dirty="0">
                <a:solidFill>
                  <a:schemeClr val="bg1"/>
                </a:solidFill>
              </a:rPr>
              <a:t>LBJ vs MJ(Using </a:t>
            </a:r>
            <a:r>
              <a:rPr lang="en-US" b="1" dirty="0" err="1">
                <a:solidFill>
                  <a:schemeClr val="bg1"/>
                </a:solidFill>
              </a:rPr>
              <a:t>nbastatR</a:t>
            </a:r>
            <a:r>
              <a:rPr lang="en-US" b="1" dirty="0">
                <a:solidFill>
                  <a:schemeClr val="bg1"/>
                </a:solidFill>
              </a:rPr>
              <a:t>)</a:t>
            </a:r>
            <a:br>
              <a:rPr lang="en-US" dirty="0"/>
            </a:br>
            <a:r>
              <a:rPr lang="en-US" sz="500" dirty="0"/>
              <a:t>f</a:t>
            </a:r>
            <a:endParaRPr lang="en-US" dirty="0"/>
          </a:p>
        </p:txBody>
      </p:sp>
      <p:sp>
        <p:nvSpPr>
          <p:cNvPr id="3" name="TextBox 2">
            <a:extLst>
              <a:ext uri="{FF2B5EF4-FFF2-40B4-BE49-F238E27FC236}">
                <a16:creationId xmlns:a16="http://schemas.microsoft.com/office/drawing/2014/main" id="{82F9E630-4868-CB0F-FC5A-C25C0C141724}"/>
              </a:ext>
            </a:extLst>
          </p:cNvPr>
          <p:cNvSpPr txBox="1"/>
          <p:nvPr/>
        </p:nvSpPr>
        <p:spPr>
          <a:xfrm>
            <a:off x="0" y="2273290"/>
            <a:ext cx="8886825" cy="3693319"/>
          </a:xfrm>
          <a:prstGeom prst="rect">
            <a:avLst/>
          </a:prstGeom>
          <a:solidFill>
            <a:schemeClr val="tx1">
              <a:lumMod val="95000"/>
              <a:alpha val="76000"/>
            </a:schemeClr>
          </a:solidFill>
          <a:ln>
            <a:solidFill>
              <a:schemeClr val="tx1"/>
            </a:solidFill>
          </a:ln>
        </p:spPr>
        <p:txBody>
          <a:bodyPr wrap="square" rtlCol="0">
            <a:spAutoFit/>
          </a:bodyPr>
          <a:lstStyle/>
          <a:p>
            <a:pPr marL="285750" indent="-285750">
              <a:buFont typeface="Arial" panose="020B0604020202020204" pitchFamily="34" charset="0"/>
              <a:buChar char="•"/>
            </a:pPr>
            <a:r>
              <a:rPr lang="en-US" dirty="0">
                <a:solidFill>
                  <a:schemeClr val="bg1"/>
                </a:solidFill>
              </a:rPr>
              <a:t>For a long time we have considered Michael Jordan as the best NBA player of all time, nevertheless a current star has complicated that GOAT (greatest of all time) conversation. There is an argument to be made for putting LeBron James over Jordan</a:t>
            </a: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r>
              <a:rPr lang="en-US" dirty="0">
                <a:solidFill>
                  <a:schemeClr val="bg1"/>
                </a:solidFill>
              </a:rPr>
              <a:t>For this assignment we have decided to use the API </a:t>
            </a:r>
            <a:r>
              <a:rPr lang="en-US" dirty="0" err="1">
                <a:solidFill>
                  <a:schemeClr val="bg1"/>
                </a:solidFill>
              </a:rPr>
              <a:t>nbastatR</a:t>
            </a:r>
            <a:r>
              <a:rPr lang="en-US" dirty="0">
                <a:solidFill>
                  <a:schemeClr val="bg1"/>
                </a:solidFill>
              </a:rPr>
              <a:t> to delve deeper into this controversial topic. The main idea is to show concrete evidence about who is really the best. We will take the following metrics into consideration for our final decision:</a:t>
            </a:r>
          </a:p>
          <a:p>
            <a:pPr marL="285750" indent="-285750">
              <a:buFont typeface="Arial" panose="020B0604020202020204" pitchFamily="34" charset="0"/>
              <a:buChar char="•"/>
            </a:pPr>
            <a:endParaRPr lang="en-US" dirty="0">
              <a:solidFill>
                <a:schemeClr val="bg1"/>
              </a:solidFill>
            </a:endParaRPr>
          </a:p>
          <a:p>
            <a:pPr marL="742950" lvl="1" indent="-285750">
              <a:buFont typeface="Arial" panose="020B0604020202020204" pitchFamily="34" charset="0"/>
              <a:buChar char="•"/>
            </a:pPr>
            <a:r>
              <a:rPr lang="en-US" dirty="0">
                <a:solidFill>
                  <a:schemeClr val="bg1"/>
                </a:solidFill>
              </a:rPr>
              <a:t>Accolades and Awards</a:t>
            </a:r>
          </a:p>
          <a:p>
            <a:pPr marL="742950" lvl="1" indent="-285750">
              <a:buFont typeface="Arial" panose="020B0604020202020204" pitchFamily="34" charset="0"/>
              <a:buChar char="•"/>
            </a:pPr>
            <a:r>
              <a:rPr lang="en-US" dirty="0">
                <a:solidFill>
                  <a:schemeClr val="bg1"/>
                </a:solidFill>
              </a:rPr>
              <a:t>Effectiveness(Defensiveness and Offensiveness)</a:t>
            </a:r>
          </a:p>
          <a:p>
            <a:pPr marL="742950" lvl="1" indent="-285750">
              <a:buFont typeface="Arial" panose="020B0604020202020204" pitchFamily="34" charset="0"/>
              <a:buChar char="•"/>
            </a:pPr>
            <a:r>
              <a:rPr lang="en-US" dirty="0">
                <a:solidFill>
                  <a:schemeClr val="bg1"/>
                </a:solidFill>
              </a:rPr>
              <a:t>Longevity </a:t>
            </a:r>
          </a:p>
        </p:txBody>
      </p:sp>
      <p:pic>
        <p:nvPicPr>
          <p:cNvPr id="11" name="Picture 10">
            <a:extLst>
              <a:ext uri="{FF2B5EF4-FFF2-40B4-BE49-F238E27FC236}">
                <a16:creationId xmlns:a16="http://schemas.microsoft.com/office/drawing/2014/main" id="{2AB024F5-0145-1F8D-0F61-9447E3054F4B}"/>
              </a:ext>
            </a:extLst>
          </p:cNvPr>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Lst>
          </a:blip>
          <a:stretch>
            <a:fillRect/>
          </a:stretch>
        </p:blipFill>
        <p:spPr>
          <a:xfrm>
            <a:off x="1" y="6243608"/>
            <a:ext cx="695324" cy="627086"/>
          </a:xfrm>
          <a:prstGeom prst="rect">
            <a:avLst/>
          </a:prstGeom>
        </p:spPr>
      </p:pic>
    </p:spTree>
    <p:extLst>
      <p:ext uri="{BB962C8B-B14F-4D97-AF65-F5344CB8AC3E}">
        <p14:creationId xmlns:p14="http://schemas.microsoft.com/office/powerpoint/2010/main" val="36869982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31770-76C9-F749-9B7D-08A4A1F13896}"/>
              </a:ext>
            </a:extLst>
          </p:cNvPr>
          <p:cNvSpPr>
            <a:spLocks noGrp="1"/>
          </p:cNvSpPr>
          <p:nvPr>
            <p:ph type="title"/>
          </p:nvPr>
        </p:nvSpPr>
        <p:spPr>
          <a:xfrm>
            <a:off x="352425" y="314324"/>
            <a:ext cx="7648575" cy="819151"/>
          </a:xfrm>
        </p:spPr>
        <p:txBody>
          <a:bodyPr/>
          <a:lstStyle/>
          <a:p>
            <a:r>
              <a:rPr lang="en-US" dirty="0"/>
              <a:t>1.Glossary</a:t>
            </a:r>
          </a:p>
        </p:txBody>
      </p:sp>
      <p:pic>
        <p:nvPicPr>
          <p:cNvPr id="4" name="Picture 3">
            <a:extLst>
              <a:ext uri="{FF2B5EF4-FFF2-40B4-BE49-F238E27FC236}">
                <a16:creationId xmlns:a16="http://schemas.microsoft.com/office/drawing/2014/main" id="{FD14ABB0-DC3C-224F-8D62-1DFEF5DB8925}"/>
              </a:ext>
            </a:extLst>
          </p:cNvPr>
          <p:cNvPicPr>
            <a:picLocks noChangeAspect="1"/>
          </p:cNvPicPr>
          <p:nvPr/>
        </p:nvPicPr>
        <p:blipFill>
          <a:blip r:embed="rId2"/>
          <a:stretch>
            <a:fillRect/>
          </a:stretch>
        </p:blipFill>
        <p:spPr>
          <a:xfrm>
            <a:off x="762000" y="1733550"/>
            <a:ext cx="7334250" cy="1695450"/>
          </a:xfrm>
          <a:prstGeom prst="rect">
            <a:avLst/>
          </a:prstGeom>
          <a:ln>
            <a:solidFill>
              <a:schemeClr val="accent5"/>
            </a:solidFill>
          </a:ln>
        </p:spPr>
      </p:pic>
      <p:pic>
        <p:nvPicPr>
          <p:cNvPr id="6" name="Picture 5">
            <a:extLst>
              <a:ext uri="{FF2B5EF4-FFF2-40B4-BE49-F238E27FC236}">
                <a16:creationId xmlns:a16="http://schemas.microsoft.com/office/drawing/2014/main" id="{0F69BB0B-EBF0-8A97-F89A-46860E5E917F}"/>
              </a:ext>
            </a:extLst>
          </p:cNvPr>
          <p:cNvPicPr>
            <a:picLocks noChangeAspect="1"/>
          </p:cNvPicPr>
          <p:nvPr/>
        </p:nvPicPr>
        <p:blipFill>
          <a:blip r:embed="rId3"/>
          <a:stretch>
            <a:fillRect/>
          </a:stretch>
        </p:blipFill>
        <p:spPr>
          <a:xfrm>
            <a:off x="762000" y="3738562"/>
            <a:ext cx="7334250" cy="1704975"/>
          </a:xfrm>
          <a:prstGeom prst="rect">
            <a:avLst/>
          </a:prstGeom>
          <a:ln>
            <a:solidFill>
              <a:schemeClr val="accent5"/>
            </a:solidFill>
          </a:ln>
        </p:spPr>
      </p:pic>
    </p:spTree>
    <p:extLst>
      <p:ext uri="{BB962C8B-B14F-4D97-AF65-F5344CB8AC3E}">
        <p14:creationId xmlns:p14="http://schemas.microsoft.com/office/powerpoint/2010/main" val="24486019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31770-76C9-F749-9B7D-08A4A1F13896}"/>
              </a:ext>
            </a:extLst>
          </p:cNvPr>
          <p:cNvSpPr>
            <a:spLocks noGrp="1"/>
          </p:cNvSpPr>
          <p:nvPr>
            <p:ph type="title"/>
          </p:nvPr>
        </p:nvSpPr>
        <p:spPr>
          <a:xfrm>
            <a:off x="352425" y="314324"/>
            <a:ext cx="7648575" cy="819151"/>
          </a:xfrm>
        </p:spPr>
        <p:txBody>
          <a:bodyPr/>
          <a:lstStyle/>
          <a:p>
            <a:r>
              <a:rPr lang="en-US" dirty="0"/>
              <a:t>1.Accumulated Awards</a:t>
            </a:r>
          </a:p>
        </p:txBody>
      </p:sp>
      <p:pic>
        <p:nvPicPr>
          <p:cNvPr id="7" name="Picture 6">
            <a:extLst>
              <a:ext uri="{FF2B5EF4-FFF2-40B4-BE49-F238E27FC236}">
                <a16:creationId xmlns:a16="http://schemas.microsoft.com/office/drawing/2014/main" id="{87FCF3F2-E904-53F2-7657-01EFDD46693B}"/>
              </a:ext>
            </a:extLst>
          </p:cNvPr>
          <p:cNvPicPr>
            <a:picLocks noChangeAspect="1"/>
          </p:cNvPicPr>
          <p:nvPr/>
        </p:nvPicPr>
        <p:blipFill>
          <a:blip r:embed="rId2"/>
          <a:stretch>
            <a:fillRect/>
          </a:stretch>
        </p:blipFill>
        <p:spPr>
          <a:xfrm>
            <a:off x="823912" y="1384327"/>
            <a:ext cx="7496175" cy="2682848"/>
          </a:xfrm>
          <a:prstGeom prst="rect">
            <a:avLst/>
          </a:prstGeom>
          <a:ln>
            <a:solidFill>
              <a:schemeClr val="accent5"/>
            </a:solidFill>
          </a:ln>
        </p:spPr>
      </p:pic>
      <p:pic>
        <p:nvPicPr>
          <p:cNvPr id="11" name="Picture 10">
            <a:extLst>
              <a:ext uri="{FF2B5EF4-FFF2-40B4-BE49-F238E27FC236}">
                <a16:creationId xmlns:a16="http://schemas.microsoft.com/office/drawing/2014/main" id="{486CBD52-5C0A-4593-4A3E-3A245027CB7A}"/>
              </a:ext>
            </a:extLst>
          </p:cNvPr>
          <p:cNvPicPr>
            <a:picLocks noChangeAspect="1"/>
          </p:cNvPicPr>
          <p:nvPr/>
        </p:nvPicPr>
        <p:blipFill>
          <a:blip r:embed="rId3"/>
          <a:stretch>
            <a:fillRect/>
          </a:stretch>
        </p:blipFill>
        <p:spPr>
          <a:xfrm>
            <a:off x="823912" y="4318027"/>
            <a:ext cx="7496175" cy="2225649"/>
          </a:xfrm>
          <a:prstGeom prst="rect">
            <a:avLst/>
          </a:prstGeom>
          <a:ln>
            <a:solidFill>
              <a:schemeClr val="accent5"/>
            </a:solidFill>
          </a:ln>
        </p:spPr>
      </p:pic>
    </p:spTree>
    <p:extLst>
      <p:ext uri="{BB962C8B-B14F-4D97-AF65-F5344CB8AC3E}">
        <p14:creationId xmlns:p14="http://schemas.microsoft.com/office/powerpoint/2010/main" val="36094728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31770-76C9-F749-9B7D-08A4A1F13896}"/>
              </a:ext>
            </a:extLst>
          </p:cNvPr>
          <p:cNvSpPr>
            <a:spLocks noGrp="1"/>
          </p:cNvSpPr>
          <p:nvPr>
            <p:ph type="title"/>
          </p:nvPr>
        </p:nvSpPr>
        <p:spPr/>
        <p:txBody>
          <a:bodyPr/>
          <a:lstStyle/>
          <a:p>
            <a:r>
              <a:rPr lang="en-US" dirty="0"/>
              <a:t>For Live Session:</a:t>
            </a:r>
          </a:p>
        </p:txBody>
      </p:sp>
      <p:sp>
        <p:nvSpPr>
          <p:cNvPr id="3" name="Content Placeholder 2">
            <a:extLst>
              <a:ext uri="{FF2B5EF4-FFF2-40B4-BE49-F238E27FC236}">
                <a16:creationId xmlns:a16="http://schemas.microsoft.com/office/drawing/2014/main" id="{CEA7867E-4153-AA4C-93D1-0C08567D54E8}"/>
              </a:ext>
            </a:extLst>
          </p:cNvPr>
          <p:cNvSpPr>
            <a:spLocks noGrp="1"/>
          </p:cNvSpPr>
          <p:nvPr>
            <p:ph idx="1"/>
          </p:nvPr>
        </p:nvSpPr>
        <p:spPr/>
        <p:txBody>
          <a:bodyPr/>
          <a:lstStyle/>
          <a:p>
            <a:r>
              <a:rPr lang="en-US" sz="2000" dirty="0"/>
              <a:t>Run the example code in the file Unit 4 Web </a:t>
            </a:r>
            <a:r>
              <a:rPr lang="en-US" sz="2000" dirty="0" err="1"/>
              <a:t>Scraping.R</a:t>
            </a:r>
            <a:r>
              <a:rPr lang="en-US" sz="2000" dirty="0"/>
              <a:t>  This will help tremendously with the web scraping in Part 1.  You will have to learn the grep and </a:t>
            </a:r>
            <a:r>
              <a:rPr lang="en-US" sz="2000" dirty="0" err="1"/>
              <a:t>grepl</a:t>
            </a:r>
            <a:r>
              <a:rPr lang="en-US" sz="2000" dirty="0"/>
              <a:t> functions which I think you will find very useful and we will extend on in the future.   (1 hour)</a:t>
            </a:r>
          </a:p>
        </p:txBody>
      </p:sp>
    </p:spTree>
    <p:extLst>
      <p:ext uri="{BB962C8B-B14F-4D97-AF65-F5344CB8AC3E}">
        <p14:creationId xmlns:p14="http://schemas.microsoft.com/office/powerpoint/2010/main" val="4255880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31770-76C9-F749-9B7D-08A4A1F13896}"/>
              </a:ext>
            </a:extLst>
          </p:cNvPr>
          <p:cNvSpPr>
            <a:spLocks noGrp="1"/>
          </p:cNvSpPr>
          <p:nvPr>
            <p:ph type="title"/>
          </p:nvPr>
        </p:nvSpPr>
        <p:spPr>
          <a:xfrm>
            <a:off x="352425" y="314324"/>
            <a:ext cx="7648575" cy="819151"/>
          </a:xfrm>
        </p:spPr>
        <p:txBody>
          <a:bodyPr/>
          <a:lstStyle/>
          <a:p>
            <a:r>
              <a:rPr lang="en-US" sz="2800" dirty="0"/>
              <a:t>1.Accumulated Awards</a:t>
            </a:r>
            <a:br>
              <a:rPr lang="en-US" sz="2800" dirty="0"/>
            </a:br>
            <a:r>
              <a:rPr lang="en-US" sz="2800" dirty="0"/>
              <a:t>CODE</a:t>
            </a:r>
            <a:endParaRPr lang="en-US" dirty="0"/>
          </a:p>
        </p:txBody>
      </p:sp>
      <p:pic>
        <p:nvPicPr>
          <p:cNvPr id="15" name="Picture 14">
            <a:extLst>
              <a:ext uri="{FF2B5EF4-FFF2-40B4-BE49-F238E27FC236}">
                <a16:creationId xmlns:a16="http://schemas.microsoft.com/office/drawing/2014/main" id="{1CE2CBAD-2C0D-F282-D8E0-80DB1DED622A}"/>
              </a:ext>
            </a:extLst>
          </p:cNvPr>
          <p:cNvPicPr>
            <a:picLocks noChangeAspect="1"/>
          </p:cNvPicPr>
          <p:nvPr/>
        </p:nvPicPr>
        <p:blipFill>
          <a:blip r:embed="rId2"/>
          <a:stretch>
            <a:fillRect/>
          </a:stretch>
        </p:blipFill>
        <p:spPr>
          <a:xfrm>
            <a:off x="257175" y="4163314"/>
            <a:ext cx="6838950" cy="2307154"/>
          </a:xfrm>
          <a:prstGeom prst="rect">
            <a:avLst/>
          </a:prstGeom>
        </p:spPr>
      </p:pic>
      <p:pic>
        <p:nvPicPr>
          <p:cNvPr id="17" name="Picture 16">
            <a:extLst>
              <a:ext uri="{FF2B5EF4-FFF2-40B4-BE49-F238E27FC236}">
                <a16:creationId xmlns:a16="http://schemas.microsoft.com/office/drawing/2014/main" id="{B1F63312-5FE1-C2E2-A060-D4431574A931}"/>
              </a:ext>
            </a:extLst>
          </p:cNvPr>
          <p:cNvPicPr>
            <a:picLocks noChangeAspect="1"/>
          </p:cNvPicPr>
          <p:nvPr/>
        </p:nvPicPr>
        <p:blipFill>
          <a:blip r:embed="rId3"/>
          <a:stretch>
            <a:fillRect/>
          </a:stretch>
        </p:blipFill>
        <p:spPr>
          <a:xfrm>
            <a:off x="257175" y="1484113"/>
            <a:ext cx="6838950" cy="2328562"/>
          </a:xfrm>
          <a:prstGeom prst="rect">
            <a:avLst/>
          </a:prstGeom>
        </p:spPr>
      </p:pic>
      <p:sp>
        <p:nvSpPr>
          <p:cNvPr id="18" name="Rectangle 17">
            <a:extLst>
              <a:ext uri="{FF2B5EF4-FFF2-40B4-BE49-F238E27FC236}">
                <a16:creationId xmlns:a16="http://schemas.microsoft.com/office/drawing/2014/main" id="{021F3ED6-8115-2C04-CEA0-A618AA487B67}"/>
              </a:ext>
            </a:extLst>
          </p:cNvPr>
          <p:cNvSpPr/>
          <p:nvPr/>
        </p:nvSpPr>
        <p:spPr>
          <a:xfrm>
            <a:off x="7458075" y="1531437"/>
            <a:ext cx="1428750" cy="4939031"/>
          </a:xfrm>
          <a:prstGeom prst="rect">
            <a:avLst/>
          </a:prstGeom>
          <a:solidFill>
            <a:schemeClr val="lt1">
              <a:alpha val="30000"/>
            </a:schemeClr>
          </a:solidFill>
          <a:ln/>
        </p:spPr>
        <p:style>
          <a:lnRef idx="2">
            <a:schemeClr val="accent5"/>
          </a:lnRef>
          <a:fillRef idx="1">
            <a:schemeClr val="lt1"/>
          </a:fillRef>
          <a:effectRef idx="0">
            <a:schemeClr val="accent5"/>
          </a:effectRef>
          <a:fontRef idx="minor">
            <a:schemeClr val="dk1"/>
          </a:fontRef>
        </p:style>
        <p:txBody>
          <a:bodyPr rtlCol="0" anchor="ctr"/>
          <a:lstStyle/>
          <a:p>
            <a:r>
              <a:rPr lang="en-US" dirty="0"/>
              <a:t>Loading the library</a:t>
            </a:r>
          </a:p>
          <a:p>
            <a:endParaRPr lang="en-US" dirty="0"/>
          </a:p>
          <a:p>
            <a:endParaRPr lang="en-US" dirty="0"/>
          </a:p>
          <a:p>
            <a:r>
              <a:rPr lang="en-US" dirty="0"/>
              <a:t>Getting the id and stat data of LBJ</a:t>
            </a:r>
          </a:p>
        </p:txBody>
      </p:sp>
      <p:cxnSp>
        <p:nvCxnSpPr>
          <p:cNvPr id="20" name="Straight Arrow Connector 19">
            <a:extLst>
              <a:ext uri="{FF2B5EF4-FFF2-40B4-BE49-F238E27FC236}">
                <a16:creationId xmlns:a16="http://schemas.microsoft.com/office/drawing/2014/main" id="{26F1F6C3-7591-3037-78A4-ED44461D853A}"/>
              </a:ext>
            </a:extLst>
          </p:cNvPr>
          <p:cNvCxnSpPr/>
          <p:nvPr/>
        </p:nvCxnSpPr>
        <p:spPr>
          <a:xfrm flipH="1" flipV="1">
            <a:off x="1209675" y="1676400"/>
            <a:ext cx="6591300" cy="1524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1A5DBBFE-0298-E5DD-2759-626580F6CC77}"/>
              </a:ext>
            </a:extLst>
          </p:cNvPr>
          <p:cNvCxnSpPr/>
          <p:nvPr/>
        </p:nvCxnSpPr>
        <p:spPr>
          <a:xfrm flipH="1">
            <a:off x="4095750" y="4391025"/>
            <a:ext cx="370522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937021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31770-76C9-F749-9B7D-08A4A1F13896}"/>
              </a:ext>
            </a:extLst>
          </p:cNvPr>
          <p:cNvSpPr>
            <a:spLocks noGrp="1"/>
          </p:cNvSpPr>
          <p:nvPr>
            <p:ph type="title"/>
          </p:nvPr>
        </p:nvSpPr>
        <p:spPr>
          <a:xfrm>
            <a:off x="352425" y="314324"/>
            <a:ext cx="7648575" cy="819151"/>
          </a:xfrm>
        </p:spPr>
        <p:txBody>
          <a:bodyPr/>
          <a:lstStyle/>
          <a:p>
            <a:r>
              <a:rPr lang="en-US" dirty="0"/>
              <a:t>1.Accumulated Awards</a:t>
            </a:r>
          </a:p>
        </p:txBody>
      </p:sp>
      <p:sp>
        <p:nvSpPr>
          <p:cNvPr id="18" name="Rectangle 17">
            <a:extLst>
              <a:ext uri="{FF2B5EF4-FFF2-40B4-BE49-F238E27FC236}">
                <a16:creationId xmlns:a16="http://schemas.microsoft.com/office/drawing/2014/main" id="{021F3ED6-8115-2C04-CEA0-A618AA487B67}"/>
              </a:ext>
            </a:extLst>
          </p:cNvPr>
          <p:cNvSpPr/>
          <p:nvPr/>
        </p:nvSpPr>
        <p:spPr>
          <a:xfrm>
            <a:off x="7458075" y="1531437"/>
            <a:ext cx="1428750" cy="4939031"/>
          </a:xfrm>
          <a:prstGeom prst="rect">
            <a:avLst/>
          </a:prstGeom>
          <a:solidFill>
            <a:schemeClr val="lt1">
              <a:alpha val="23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dirty="0"/>
              <a:t>Getting the data for MJ</a:t>
            </a:r>
          </a:p>
        </p:txBody>
      </p:sp>
      <p:pic>
        <p:nvPicPr>
          <p:cNvPr id="4" name="Picture 3">
            <a:extLst>
              <a:ext uri="{FF2B5EF4-FFF2-40B4-BE49-F238E27FC236}">
                <a16:creationId xmlns:a16="http://schemas.microsoft.com/office/drawing/2014/main" id="{BDC8681E-112B-903E-48AD-074ECBC6F57B}"/>
              </a:ext>
            </a:extLst>
          </p:cNvPr>
          <p:cNvPicPr>
            <a:picLocks noChangeAspect="1"/>
          </p:cNvPicPr>
          <p:nvPr/>
        </p:nvPicPr>
        <p:blipFill>
          <a:blip r:embed="rId2"/>
          <a:stretch>
            <a:fillRect/>
          </a:stretch>
        </p:blipFill>
        <p:spPr>
          <a:xfrm>
            <a:off x="257175" y="1605657"/>
            <a:ext cx="7010400" cy="2166695"/>
          </a:xfrm>
          <a:prstGeom prst="rect">
            <a:avLst/>
          </a:prstGeom>
        </p:spPr>
      </p:pic>
      <p:cxnSp>
        <p:nvCxnSpPr>
          <p:cNvPr id="6" name="Connector: Elbow 5">
            <a:extLst>
              <a:ext uri="{FF2B5EF4-FFF2-40B4-BE49-F238E27FC236}">
                <a16:creationId xmlns:a16="http://schemas.microsoft.com/office/drawing/2014/main" id="{711A9C5D-F274-B584-5541-D1A0D3F06784}"/>
              </a:ext>
            </a:extLst>
          </p:cNvPr>
          <p:cNvCxnSpPr/>
          <p:nvPr/>
        </p:nvCxnSpPr>
        <p:spPr>
          <a:xfrm rot="10800000">
            <a:off x="3552825" y="2238376"/>
            <a:ext cx="3905250" cy="153397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920434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31770-76C9-F749-9B7D-08A4A1F13896}"/>
              </a:ext>
            </a:extLst>
          </p:cNvPr>
          <p:cNvSpPr>
            <a:spLocks noGrp="1"/>
          </p:cNvSpPr>
          <p:nvPr>
            <p:ph type="title"/>
          </p:nvPr>
        </p:nvSpPr>
        <p:spPr>
          <a:xfrm>
            <a:off x="352425" y="314324"/>
            <a:ext cx="7648575" cy="819151"/>
          </a:xfrm>
        </p:spPr>
        <p:txBody>
          <a:bodyPr/>
          <a:lstStyle/>
          <a:p>
            <a:r>
              <a:rPr lang="en-US" dirty="0"/>
              <a:t>1.Importance of Awards</a:t>
            </a:r>
          </a:p>
        </p:txBody>
      </p:sp>
      <p:sp>
        <p:nvSpPr>
          <p:cNvPr id="3" name="TextBox 2">
            <a:extLst>
              <a:ext uri="{FF2B5EF4-FFF2-40B4-BE49-F238E27FC236}">
                <a16:creationId xmlns:a16="http://schemas.microsoft.com/office/drawing/2014/main" id="{39C99E3A-DBE2-F6C3-4BA5-6D27AAE4D83B}"/>
              </a:ext>
            </a:extLst>
          </p:cNvPr>
          <p:cNvSpPr txBox="1"/>
          <p:nvPr/>
        </p:nvSpPr>
        <p:spPr>
          <a:xfrm>
            <a:off x="352425" y="1695450"/>
            <a:ext cx="8362950" cy="1200329"/>
          </a:xfrm>
          <a:prstGeom prst="rect">
            <a:avLst/>
          </a:prstGeom>
          <a:noFill/>
        </p:spPr>
        <p:txBody>
          <a:bodyPr wrap="square" rtlCol="0">
            <a:spAutoFit/>
          </a:bodyPr>
          <a:lstStyle/>
          <a:p>
            <a:pPr marL="285750" indent="-285750">
              <a:buFont typeface="Arial" panose="020B0604020202020204" pitchFamily="34" charset="0"/>
              <a:buChar char="•"/>
            </a:pPr>
            <a:r>
              <a:rPr lang="en-US" dirty="0"/>
              <a:t>The library doesn’t provide a priority for the awards</a:t>
            </a:r>
          </a:p>
          <a:p>
            <a:pPr marL="285750" indent="-285750">
              <a:buFont typeface="Arial" panose="020B0604020202020204" pitchFamily="34" charset="0"/>
              <a:buChar char="•"/>
            </a:pPr>
            <a:r>
              <a:rPr lang="en-US" dirty="0"/>
              <a:t>We understand it was necessary giving a weight to every award. Therefore, we define a file where we can indicate this data. It is really important to paste the same description as it appears in the </a:t>
            </a:r>
            <a:r>
              <a:rPr lang="en-US" dirty="0" err="1"/>
              <a:t>dataframe</a:t>
            </a:r>
            <a:endParaRPr lang="en-US" dirty="0"/>
          </a:p>
        </p:txBody>
      </p:sp>
      <p:pic>
        <p:nvPicPr>
          <p:cNvPr id="6" name="Picture 5">
            <a:extLst>
              <a:ext uri="{FF2B5EF4-FFF2-40B4-BE49-F238E27FC236}">
                <a16:creationId xmlns:a16="http://schemas.microsoft.com/office/drawing/2014/main" id="{905D3ACE-C999-F596-303A-3CED7FD7971A}"/>
              </a:ext>
            </a:extLst>
          </p:cNvPr>
          <p:cNvPicPr>
            <a:picLocks noChangeAspect="1"/>
          </p:cNvPicPr>
          <p:nvPr/>
        </p:nvPicPr>
        <p:blipFill>
          <a:blip r:embed="rId2"/>
          <a:stretch>
            <a:fillRect/>
          </a:stretch>
        </p:blipFill>
        <p:spPr>
          <a:xfrm>
            <a:off x="533400" y="2921026"/>
            <a:ext cx="4133850" cy="3370236"/>
          </a:xfrm>
          <a:prstGeom prst="rect">
            <a:avLst/>
          </a:prstGeom>
          <a:ln>
            <a:solidFill>
              <a:schemeClr val="accent5"/>
            </a:solidFill>
          </a:ln>
        </p:spPr>
      </p:pic>
      <p:pic>
        <p:nvPicPr>
          <p:cNvPr id="8" name="Picture 7">
            <a:extLst>
              <a:ext uri="{FF2B5EF4-FFF2-40B4-BE49-F238E27FC236}">
                <a16:creationId xmlns:a16="http://schemas.microsoft.com/office/drawing/2014/main" id="{6329D528-55F8-9508-774C-0874F41CE6E0}"/>
              </a:ext>
            </a:extLst>
          </p:cNvPr>
          <p:cNvPicPr>
            <a:picLocks noChangeAspect="1"/>
          </p:cNvPicPr>
          <p:nvPr/>
        </p:nvPicPr>
        <p:blipFill>
          <a:blip r:embed="rId3"/>
          <a:stretch>
            <a:fillRect/>
          </a:stretch>
        </p:blipFill>
        <p:spPr>
          <a:xfrm>
            <a:off x="4924424" y="3651121"/>
            <a:ext cx="4067175" cy="1176199"/>
          </a:xfrm>
          <a:prstGeom prst="rect">
            <a:avLst/>
          </a:prstGeom>
          <a:ln>
            <a:solidFill>
              <a:schemeClr val="accent5"/>
            </a:solidFill>
          </a:ln>
        </p:spPr>
      </p:pic>
      <p:cxnSp>
        <p:nvCxnSpPr>
          <p:cNvPr id="10" name="Connector: Elbow 9">
            <a:extLst>
              <a:ext uri="{FF2B5EF4-FFF2-40B4-BE49-F238E27FC236}">
                <a16:creationId xmlns:a16="http://schemas.microsoft.com/office/drawing/2014/main" id="{0CE3F0A9-7510-028A-F62E-117CDCE5DA42}"/>
              </a:ext>
            </a:extLst>
          </p:cNvPr>
          <p:cNvCxnSpPr/>
          <p:nvPr/>
        </p:nvCxnSpPr>
        <p:spPr>
          <a:xfrm rot="10800000">
            <a:off x="4572001" y="3257551"/>
            <a:ext cx="1038225" cy="56197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883314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31770-76C9-F749-9B7D-08A4A1F13896}"/>
              </a:ext>
            </a:extLst>
          </p:cNvPr>
          <p:cNvSpPr>
            <a:spLocks noGrp="1"/>
          </p:cNvSpPr>
          <p:nvPr>
            <p:ph type="title"/>
          </p:nvPr>
        </p:nvSpPr>
        <p:spPr>
          <a:xfrm>
            <a:off x="352425" y="314324"/>
            <a:ext cx="7648575" cy="819151"/>
          </a:xfrm>
        </p:spPr>
        <p:txBody>
          <a:bodyPr/>
          <a:lstStyle/>
          <a:p>
            <a:r>
              <a:rPr lang="en-US" dirty="0"/>
              <a:t>1.Accumulated Awards</a:t>
            </a:r>
          </a:p>
        </p:txBody>
      </p:sp>
      <p:sp>
        <p:nvSpPr>
          <p:cNvPr id="3" name="TextBox 2">
            <a:extLst>
              <a:ext uri="{FF2B5EF4-FFF2-40B4-BE49-F238E27FC236}">
                <a16:creationId xmlns:a16="http://schemas.microsoft.com/office/drawing/2014/main" id="{AD0BF9C3-5BCC-39CC-BFDA-18C7D73E053E}"/>
              </a:ext>
            </a:extLst>
          </p:cNvPr>
          <p:cNvSpPr txBox="1"/>
          <p:nvPr/>
        </p:nvSpPr>
        <p:spPr>
          <a:xfrm>
            <a:off x="352425" y="1819275"/>
            <a:ext cx="8239125" cy="3693319"/>
          </a:xfrm>
          <a:prstGeom prst="rect">
            <a:avLst/>
          </a:prstGeom>
          <a:noFill/>
        </p:spPr>
        <p:txBody>
          <a:bodyPr wrap="square" rtlCol="0">
            <a:spAutoFit/>
          </a:bodyPr>
          <a:lstStyle/>
          <a:p>
            <a:r>
              <a:rPr lang="en-US" dirty="0"/>
              <a:t>Conclusion:</a:t>
            </a:r>
          </a:p>
          <a:p>
            <a:pPr marL="285750" indent="-285750">
              <a:buFont typeface="Arial" panose="020B0604020202020204" pitchFamily="34" charset="0"/>
              <a:buChar char="•"/>
            </a:pPr>
            <a:r>
              <a:rPr lang="en-US" dirty="0"/>
              <a:t>It seems that LBJ has accumulated more awards over his career, however, when it comes to important awards he is clearly before MJ. According to the data, for example, LBJ has never won the defensive player of the year, which is a very important award</a:t>
            </a:r>
          </a:p>
          <a:p>
            <a:pPr marL="285750" indent="-285750">
              <a:buFont typeface="Arial" panose="020B0604020202020204" pitchFamily="34" charset="0"/>
              <a:buChar char="•"/>
            </a:pPr>
            <a:r>
              <a:rPr lang="en-US" dirty="0"/>
              <a:t>So even though LBJ has more awards, in terms of awards with high priority he is under Jordan accomplishments</a:t>
            </a:r>
          </a:p>
          <a:p>
            <a:pPr marL="285750" indent="-285750">
              <a:buFont typeface="Arial" panose="020B0604020202020204" pitchFamily="34" charset="0"/>
              <a:buChar char="•"/>
            </a:pPr>
            <a:r>
              <a:rPr lang="en-US" dirty="0"/>
              <a:t>The first data suggest that MJ is a better defensive player than LBJ, however, this might be confusing. We all know that LBJ is a very rounded player, including a great defender, even superior than Jordan. Anyone who has watched NBA knows that LBJ has more rebounds and blocks than MJ. We need to delve deeper into the stats. So, let’s go to the following analysis.</a:t>
            </a:r>
          </a:p>
        </p:txBody>
      </p:sp>
    </p:spTree>
    <p:extLst>
      <p:ext uri="{BB962C8B-B14F-4D97-AF65-F5344CB8AC3E}">
        <p14:creationId xmlns:p14="http://schemas.microsoft.com/office/powerpoint/2010/main" val="14468839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31770-76C9-F749-9B7D-08A4A1F13896}"/>
              </a:ext>
            </a:extLst>
          </p:cNvPr>
          <p:cNvSpPr>
            <a:spLocks noGrp="1"/>
          </p:cNvSpPr>
          <p:nvPr>
            <p:ph type="title"/>
          </p:nvPr>
        </p:nvSpPr>
        <p:spPr>
          <a:xfrm>
            <a:off x="352425" y="314324"/>
            <a:ext cx="7648575" cy="819151"/>
          </a:xfrm>
        </p:spPr>
        <p:txBody>
          <a:bodyPr/>
          <a:lstStyle/>
          <a:p>
            <a:r>
              <a:rPr lang="en-US" sz="3600" dirty="0"/>
              <a:t>2-Offensiveness Accumulated</a:t>
            </a:r>
          </a:p>
        </p:txBody>
      </p:sp>
      <p:pic>
        <p:nvPicPr>
          <p:cNvPr id="6" name="Picture 5">
            <a:extLst>
              <a:ext uri="{FF2B5EF4-FFF2-40B4-BE49-F238E27FC236}">
                <a16:creationId xmlns:a16="http://schemas.microsoft.com/office/drawing/2014/main" id="{3AAB270C-3595-B152-B48B-17053F2B9AD4}"/>
              </a:ext>
            </a:extLst>
          </p:cNvPr>
          <p:cNvPicPr>
            <a:picLocks noChangeAspect="1"/>
          </p:cNvPicPr>
          <p:nvPr/>
        </p:nvPicPr>
        <p:blipFill>
          <a:blip r:embed="rId2"/>
          <a:stretch>
            <a:fillRect/>
          </a:stretch>
        </p:blipFill>
        <p:spPr>
          <a:xfrm>
            <a:off x="238125" y="1694659"/>
            <a:ext cx="8648700" cy="4459281"/>
          </a:xfrm>
          <a:prstGeom prst="rect">
            <a:avLst/>
          </a:prstGeom>
          <a:ln>
            <a:solidFill>
              <a:schemeClr val="accent5"/>
            </a:solidFill>
          </a:ln>
        </p:spPr>
      </p:pic>
    </p:spTree>
    <p:extLst>
      <p:ext uri="{BB962C8B-B14F-4D97-AF65-F5344CB8AC3E}">
        <p14:creationId xmlns:p14="http://schemas.microsoft.com/office/powerpoint/2010/main" val="34924287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31770-76C9-F749-9B7D-08A4A1F13896}"/>
              </a:ext>
            </a:extLst>
          </p:cNvPr>
          <p:cNvSpPr>
            <a:spLocks noGrp="1"/>
          </p:cNvSpPr>
          <p:nvPr>
            <p:ph type="title"/>
          </p:nvPr>
        </p:nvSpPr>
        <p:spPr>
          <a:xfrm>
            <a:off x="352425" y="314324"/>
            <a:ext cx="7648575" cy="819151"/>
          </a:xfrm>
        </p:spPr>
        <p:txBody>
          <a:bodyPr/>
          <a:lstStyle/>
          <a:p>
            <a:r>
              <a:rPr lang="en-US" sz="3600" dirty="0"/>
              <a:t>2-Offensiveness Accumulated</a:t>
            </a:r>
          </a:p>
        </p:txBody>
      </p:sp>
      <p:pic>
        <p:nvPicPr>
          <p:cNvPr id="4" name="Picture 3">
            <a:extLst>
              <a:ext uri="{FF2B5EF4-FFF2-40B4-BE49-F238E27FC236}">
                <a16:creationId xmlns:a16="http://schemas.microsoft.com/office/drawing/2014/main" id="{B19BF63D-0FF5-8CC5-CA0E-6BBD06ED4B2D}"/>
              </a:ext>
            </a:extLst>
          </p:cNvPr>
          <p:cNvPicPr>
            <a:picLocks noChangeAspect="1"/>
          </p:cNvPicPr>
          <p:nvPr/>
        </p:nvPicPr>
        <p:blipFill>
          <a:blip r:embed="rId2"/>
          <a:stretch>
            <a:fillRect/>
          </a:stretch>
        </p:blipFill>
        <p:spPr>
          <a:xfrm>
            <a:off x="219075" y="1667536"/>
            <a:ext cx="8715375" cy="4475428"/>
          </a:xfrm>
          <a:prstGeom prst="rect">
            <a:avLst/>
          </a:prstGeom>
          <a:ln>
            <a:solidFill>
              <a:schemeClr val="accent5"/>
            </a:solidFill>
          </a:ln>
        </p:spPr>
      </p:pic>
    </p:spTree>
    <p:extLst>
      <p:ext uri="{BB962C8B-B14F-4D97-AF65-F5344CB8AC3E}">
        <p14:creationId xmlns:p14="http://schemas.microsoft.com/office/powerpoint/2010/main" val="28975641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31770-76C9-F749-9B7D-08A4A1F13896}"/>
              </a:ext>
            </a:extLst>
          </p:cNvPr>
          <p:cNvSpPr>
            <a:spLocks noGrp="1"/>
          </p:cNvSpPr>
          <p:nvPr>
            <p:ph type="title"/>
          </p:nvPr>
        </p:nvSpPr>
        <p:spPr>
          <a:xfrm>
            <a:off x="352425" y="314324"/>
            <a:ext cx="7648575" cy="819151"/>
          </a:xfrm>
        </p:spPr>
        <p:txBody>
          <a:bodyPr/>
          <a:lstStyle/>
          <a:p>
            <a:r>
              <a:rPr lang="en-US" sz="3600" dirty="0"/>
              <a:t>2-Offensiveness Accumulated</a:t>
            </a:r>
          </a:p>
        </p:txBody>
      </p:sp>
      <p:pic>
        <p:nvPicPr>
          <p:cNvPr id="5" name="Picture 4">
            <a:extLst>
              <a:ext uri="{FF2B5EF4-FFF2-40B4-BE49-F238E27FC236}">
                <a16:creationId xmlns:a16="http://schemas.microsoft.com/office/drawing/2014/main" id="{22B2A484-D3DA-6A23-0E1D-5E0DDD457476}"/>
              </a:ext>
            </a:extLst>
          </p:cNvPr>
          <p:cNvPicPr>
            <a:picLocks noChangeAspect="1"/>
          </p:cNvPicPr>
          <p:nvPr/>
        </p:nvPicPr>
        <p:blipFill>
          <a:blip r:embed="rId2"/>
          <a:stretch>
            <a:fillRect/>
          </a:stretch>
        </p:blipFill>
        <p:spPr>
          <a:xfrm>
            <a:off x="161925" y="2044606"/>
            <a:ext cx="5591175" cy="3149788"/>
          </a:xfrm>
          <a:prstGeom prst="rect">
            <a:avLst/>
          </a:prstGeom>
        </p:spPr>
      </p:pic>
      <p:sp>
        <p:nvSpPr>
          <p:cNvPr id="7" name="Rectangle 6">
            <a:extLst>
              <a:ext uri="{FF2B5EF4-FFF2-40B4-BE49-F238E27FC236}">
                <a16:creationId xmlns:a16="http://schemas.microsoft.com/office/drawing/2014/main" id="{F1341D77-D0A3-46B5-6B6D-E41C052BFA03}"/>
              </a:ext>
            </a:extLst>
          </p:cNvPr>
          <p:cNvSpPr/>
          <p:nvPr/>
        </p:nvSpPr>
        <p:spPr>
          <a:xfrm>
            <a:off x="6372225" y="1847850"/>
            <a:ext cx="2428875" cy="4219575"/>
          </a:xfrm>
          <a:prstGeom prst="rect">
            <a:avLst/>
          </a:prstGeom>
          <a:solidFill>
            <a:schemeClr val="tx1">
              <a:lumMod val="95000"/>
              <a:alpha val="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200" dirty="0"/>
              <a:t>It was very tricky to get the data suitable for plotting, however, the function gather(Tidy data) was very useful because we were able to reorganize the data from many columns in two columns: </a:t>
            </a:r>
            <a:r>
              <a:rPr lang="en-US" sz="1200" dirty="0" err="1"/>
              <a:t>Keyfigure</a:t>
            </a:r>
            <a:r>
              <a:rPr lang="en-US" sz="1200" dirty="0"/>
              <a:t> and Total</a:t>
            </a:r>
          </a:p>
          <a:p>
            <a:pPr marL="285750" indent="-285750">
              <a:buFont typeface="Arial" panose="020B0604020202020204" pitchFamily="34" charset="0"/>
              <a:buChar char="•"/>
            </a:pPr>
            <a:r>
              <a:rPr lang="en-US" sz="1200" dirty="0"/>
              <a:t>We took advantage of the lesson and I was able to apply the concepts right away</a:t>
            </a:r>
          </a:p>
        </p:txBody>
      </p:sp>
      <p:cxnSp>
        <p:nvCxnSpPr>
          <p:cNvPr id="11" name="Connector: Elbow 10">
            <a:extLst>
              <a:ext uri="{FF2B5EF4-FFF2-40B4-BE49-F238E27FC236}">
                <a16:creationId xmlns:a16="http://schemas.microsoft.com/office/drawing/2014/main" id="{5EA7CBF0-6B4B-E6F7-9DCE-482BC5B03F38}"/>
              </a:ext>
            </a:extLst>
          </p:cNvPr>
          <p:cNvCxnSpPr/>
          <p:nvPr/>
        </p:nvCxnSpPr>
        <p:spPr>
          <a:xfrm rot="10800000">
            <a:off x="3924300" y="2752726"/>
            <a:ext cx="2724150" cy="58102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78786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D0BF9C3-5BCC-39CC-BFDA-18C7D73E053E}"/>
              </a:ext>
            </a:extLst>
          </p:cNvPr>
          <p:cNvSpPr txBox="1"/>
          <p:nvPr/>
        </p:nvSpPr>
        <p:spPr>
          <a:xfrm>
            <a:off x="352425" y="1819275"/>
            <a:ext cx="8239125" cy="2031325"/>
          </a:xfrm>
          <a:prstGeom prst="rect">
            <a:avLst/>
          </a:prstGeom>
          <a:noFill/>
        </p:spPr>
        <p:txBody>
          <a:bodyPr wrap="square" rtlCol="0">
            <a:spAutoFit/>
          </a:bodyPr>
          <a:lstStyle/>
          <a:p>
            <a:r>
              <a:rPr lang="en-US" dirty="0"/>
              <a:t>Conclusion:</a:t>
            </a:r>
          </a:p>
          <a:p>
            <a:pPr marL="285750" indent="-285750">
              <a:buFont typeface="Arial" panose="020B0604020202020204" pitchFamily="34" charset="0"/>
              <a:buChar char="•"/>
            </a:pPr>
            <a:r>
              <a:rPr lang="en-US" dirty="0"/>
              <a:t>LBJ is superior than MJ in this category. He almost is the leader of points of all time, and he will eventually become the greatest </a:t>
            </a:r>
            <a:r>
              <a:rPr lang="en-US" dirty="0" err="1"/>
              <a:t>nba</a:t>
            </a:r>
            <a:r>
              <a:rPr lang="en-US" dirty="0"/>
              <a:t> scorer. On top of that, the data suggests that he is also a better three point shooter than MJ</a:t>
            </a:r>
          </a:p>
          <a:p>
            <a:pPr marL="285750" indent="-285750">
              <a:buFont typeface="Arial" panose="020B0604020202020204" pitchFamily="34" charset="0"/>
              <a:buChar char="•"/>
            </a:pPr>
            <a:r>
              <a:rPr lang="en-US" dirty="0"/>
              <a:t>For making a final conclusion we need to see how effective each player was, let’s go on to the next slide</a:t>
            </a:r>
          </a:p>
        </p:txBody>
      </p:sp>
      <p:sp>
        <p:nvSpPr>
          <p:cNvPr id="6" name="Title 1">
            <a:extLst>
              <a:ext uri="{FF2B5EF4-FFF2-40B4-BE49-F238E27FC236}">
                <a16:creationId xmlns:a16="http://schemas.microsoft.com/office/drawing/2014/main" id="{EAF87586-B033-C463-AC5F-6A005911B7D8}"/>
              </a:ext>
            </a:extLst>
          </p:cNvPr>
          <p:cNvSpPr txBox="1">
            <a:spLocks/>
          </p:cNvSpPr>
          <p:nvPr/>
        </p:nvSpPr>
        <p:spPr>
          <a:xfrm>
            <a:off x="352425" y="314324"/>
            <a:ext cx="7648575" cy="819151"/>
          </a:xfrm>
          <a:prstGeom prst="rect">
            <a:avLst/>
          </a:prstGeom>
        </p:spPr>
        <p:txBody>
          <a:bodyPr vert="horz" lIns="91440" tIns="45720" rIns="91440" bIns="45720" rtlCol="0" anchor="t">
            <a:noAutofit/>
          </a:bodyPr>
          <a:lstStyle>
            <a:lvl1pPr algn="l" defTabSz="457207"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600"/>
              <a:t>2-Offensiveness Accumulated</a:t>
            </a:r>
            <a:endParaRPr lang="en-US" sz="3600" dirty="0"/>
          </a:p>
        </p:txBody>
      </p:sp>
    </p:spTree>
    <p:extLst>
      <p:ext uri="{BB962C8B-B14F-4D97-AF65-F5344CB8AC3E}">
        <p14:creationId xmlns:p14="http://schemas.microsoft.com/office/powerpoint/2010/main" val="24341809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31770-76C9-F749-9B7D-08A4A1F13896}"/>
              </a:ext>
            </a:extLst>
          </p:cNvPr>
          <p:cNvSpPr>
            <a:spLocks noGrp="1"/>
          </p:cNvSpPr>
          <p:nvPr>
            <p:ph type="title"/>
          </p:nvPr>
        </p:nvSpPr>
        <p:spPr>
          <a:xfrm>
            <a:off x="352425" y="314324"/>
            <a:ext cx="7648575" cy="819151"/>
          </a:xfrm>
        </p:spPr>
        <p:txBody>
          <a:bodyPr/>
          <a:lstStyle/>
          <a:p>
            <a:r>
              <a:rPr lang="en-US" sz="3600" dirty="0"/>
              <a:t>2-Offensiveness Percentage</a:t>
            </a:r>
          </a:p>
        </p:txBody>
      </p:sp>
      <p:pic>
        <p:nvPicPr>
          <p:cNvPr id="4" name="Picture 3">
            <a:extLst>
              <a:ext uri="{FF2B5EF4-FFF2-40B4-BE49-F238E27FC236}">
                <a16:creationId xmlns:a16="http://schemas.microsoft.com/office/drawing/2014/main" id="{10D045BA-FEB3-9BBF-B746-9BF1EBBD7B2D}"/>
              </a:ext>
            </a:extLst>
          </p:cNvPr>
          <p:cNvPicPr>
            <a:picLocks noChangeAspect="1"/>
          </p:cNvPicPr>
          <p:nvPr/>
        </p:nvPicPr>
        <p:blipFill>
          <a:blip r:embed="rId2"/>
          <a:stretch>
            <a:fillRect/>
          </a:stretch>
        </p:blipFill>
        <p:spPr>
          <a:xfrm>
            <a:off x="171451" y="2023223"/>
            <a:ext cx="4400550" cy="3214878"/>
          </a:xfrm>
          <a:prstGeom prst="rect">
            <a:avLst/>
          </a:prstGeom>
          <a:solidFill>
            <a:schemeClr val="lt1"/>
          </a:solidFill>
        </p:spPr>
      </p:pic>
      <p:pic>
        <p:nvPicPr>
          <p:cNvPr id="7" name="Picture 6">
            <a:extLst>
              <a:ext uri="{FF2B5EF4-FFF2-40B4-BE49-F238E27FC236}">
                <a16:creationId xmlns:a16="http://schemas.microsoft.com/office/drawing/2014/main" id="{EFB7F4D2-5C41-3396-AF94-77611F3B5869}"/>
              </a:ext>
            </a:extLst>
          </p:cNvPr>
          <p:cNvPicPr>
            <a:picLocks noChangeAspect="1"/>
          </p:cNvPicPr>
          <p:nvPr/>
        </p:nvPicPr>
        <p:blipFill>
          <a:blip r:embed="rId3"/>
          <a:stretch>
            <a:fillRect/>
          </a:stretch>
        </p:blipFill>
        <p:spPr>
          <a:xfrm>
            <a:off x="4762500" y="2023223"/>
            <a:ext cx="4210049" cy="3214878"/>
          </a:xfrm>
          <a:prstGeom prst="rect">
            <a:avLst/>
          </a:prstGeom>
          <a:solidFill>
            <a:schemeClr val="lt1"/>
          </a:solidFill>
        </p:spPr>
      </p:pic>
    </p:spTree>
    <p:extLst>
      <p:ext uri="{BB962C8B-B14F-4D97-AF65-F5344CB8AC3E}">
        <p14:creationId xmlns:p14="http://schemas.microsoft.com/office/powerpoint/2010/main" val="85994800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31770-76C9-F749-9B7D-08A4A1F13896}"/>
              </a:ext>
            </a:extLst>
          </p:cNvPr>
          <p:cNvSpPr>
            <a:spLocks noGrp="1"/>
          </p:cNvSpPr>
          <p:nvPr>
            <p:ph type="title"/>
          </p:nvPr>
        </p:nvSpPr>
        <p:spPr>
          <a:xfrm>
            <a:off x="352425" y="314324"/>
            <a:ext cx="7648575" cy="819151"/>
          </a:xfrm>
        </p:spPr>
        <p:txBody>
          <a:bodyPr/>
          <a:lstStyle/>
          <a:p>
            <a:r>
              <a:rPr lang="en-US" sz="3600" dirty="0"/>
              <a:t>2-Offensiveness Percentage</a:t>
            </a:r>
          </a:p>
        </p:txBody>
      </p:sp>
      <p:sp>
        <p:nvSpPr>
          <p:cNvPr id="7" name="Rectangle 6">
            <a:extLst>
              <a:ext uri="{FF2B5EF4-FFF2-40B4-BE49-F238E27FC236}">
                <a16:creationId xmlns:a16="http://schemas.microsoft.com/office/drawing/2014/main" id="{F1341D77-D0A3-46B5-6B6D-E41C052BFA03}"/>
              </a:ext>
            </a:extLst>
          </p:cNvPr>
          <p:cNvSpPr/>
          <p:nvPr/>
        </p:nvSpPr>
        <p:spPr>
          <a:xfrm>
            <a:off x="6372225" y="1847850"/>
            <a:ext cx="2428875" cy="4219575"/>
          </a:xfrm>
          <a:prstGeom prst="rect">
            <a:avLst/>
          </a:prstGeom>
          <a:solidFill>
            <a:schemeClr val="tx1">
              <a:lumMod val="95000"/>
              <a:alpha val="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200" dirty="0"/>
              <a:t>We pretty much implemented the same code as in the previous plot, the only difference was the variables that we have used to show the Field Goals percentages</a:t>
            </a:r>
          </a:p>
        </p:txBody>
      </p:sp>
      <p:pic>
        <p:nvPicPr>
          <p:cNvPr id="4" name="Picture 3">
            <a:extLst>
              <a:ext uri="{FF2B5EF4-FFF2-40B4-BE49-F238E27FC236}">
                <a16:creationId xmlns:a16="http://schemas.microsoft.com/office/drawing/2014/main" id="{9CAA6EE1-E6C3-AAB6-73E4-C6F0A46B1D43}"/>
              </a:ext>
            </a:extLst>
          </p:cNvPr>
          <p:cNvPicPr>
            <a:picLocks noChangeAspect="1"/>
          </p:cNvPicPr>
          <p:nvPr/>
        </p:nvPicPr>
        <p:blipFill>
          <a:blip r:embed="rId2"/>
          <a:stretch>
            <a:fillRect/>
          </a:stretch>
        </p:blipFill>
        <p:spPr>
          <a:xfrm>
            <a:off x="295276" y="2210651"/>
            <a:ext cx="5772150" cy="2912947"/>
          </a:xfrm>
          <a:prstGeom prst="rect">
            <a:avLst/>
          </a:prstGeom>
        </p:spPr>
      </p:pic>
      <p:cxnSp>
        <p:nvCxnSpPr>
          <p:cNvPr id="8" name="Connector: Elbow 7">
            <a:extLst>
              <a:ext uri="{FF2B5EF4-FFF2-40B4-BE49-F238E27FC236}">
                <a16:creationId xmlns:a16="http://schemas.microsoft.com/office/drawing/2014/main" id="{46B77EA4-E23C-815D-C503-04107E23672D}"/>
              </a:ext>
            </a:extLst>
          </p:cNvPr>
          <p:cNvCxnSpPr/>
          <p:nvPr/>
        </p:nvCxnSpPr>
        <p:spPr>
          <a:xfrm rot="10800000">
            <a:off x="3181352" y="3228975"/>
            <a:ext cx="3333749" cy="72866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2705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98A6AE-7BD4-5A49-A646-89410DFE83F5}"/>
              </a:ext>
            </a:extLst>
          </p:cNvPr>
          <p:cNvSpPr>
            <a:spLocks noGrp="1"/>
          </p:cNvSpPr>
          <p:nvPr>
            <p:ph type="title"/>
          </p:nvPr>
        </p:nvSpPr>
        <p:spPr>
          <a:xfrm>
            <a:off x="200024" y="314325"/>
            <a:ext cx="7715251" cy="714375"/>
          </a:xfrm>
        </p:spPr>
        <p:txBody>
          <a:bodyPr/>
          <a:lstStyle/>
          <a:p>
            <a:r>
              <a:rPr lang="en-US" sz="3600" dirty="0"/>
              <a:t>Part 1: Restaurant Data from Baltimore!</a:t>
            </a:r>
          </a:p>
        </p:txBody>
      </p:sp>
      <p:sp>
        <p:nvSpPr>
          <p:cNvPr id="4" name="Rectangle 3">
            <a:extLst>
              <a:ext uri="{FF2B5EF4-FFF2-40B4-BE49-F238E27FC236}">
                <a16:creationId xmlns:a16="http://schemas.microsoft.com/office/drawing/2014/main" id="{9D4B65CE-82BB-2149-8B08-793AAC06BAA2}"/>
              </a:ext>
            </a:extLst>
          </p:cNvPr>
          <p:cNvSpPr/>
          <p:nvPr/>
        </p:nvSpPr>
        <p:spPr>
          <a:xfrm>
            <a:off x="-836343" y="3626315"/>
            <a:ext cx="10192214" cy="3046988"/>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1600" b="0" i="0" u="none" strike="noStrike" kern="1200" cap="none" spc="0" normalizeH="0" baseline="0" noProof="0" dirty="0">
                <a:ln>
                  <a:noFill/>
                </a:ln>
                <a:effectLst/>
                <a:uLnTx/>
                <a:uFillTx/>
                <a:latin typeface="Calibri" panose="020F0502020204030204" pitchFamily="34" charset="0"/>
                <a:ea typeface="Calibri" panose="020F0502020204030204" pitchFamily="34" charset="0"/>
                <a:cs typeface="Times New Roman" panose="02020603050405020304" pitchFamily="18" charset="0"/>
              </a:rPr>
              <a:t>You have been hired by a restaurateur to some research on Sushi restaurants in Baltimore.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effectLst/>
                <a:uLnTx/>
                <a:uFillTx/>
                <a:latin typeface="Calibri" panose="020F0502020204030204" pitchFamily="34" charset="0"/>
                <a:ea typeface="Calibri" panose="020F0502020204030204" pitchFamily="34" charset="0"/>
                <a:cs typeface="Times New Roman" panose="02020603050405020304" pitchFamily="18" charset="0"/>
              </a:rPr>
              <a:t>	You have come across data on the web contained in the following XML file.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effectLst/>
                <a:uLnTx/>
                <a:uFillTx/>
                <a:latin typeface="Calibri" panose="020F0502020204030204" pitchFamily="34" charset="0"/>
                <a:ea typeface="Calibri" panose="020F0502020204030204" pitchFamily="34" charset="0"/>
                <a:cs typeface="Times New Roman" panose="02020603050405020304" pitchFamily="18" charset="0"/>
              </a:rPr>
              <a:t>	Data: https://d396qusza40orc.cloudfront.net/getdata%2Fdata%2Frestaurants.xml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1600" b="1" i="0" u="none" strike="noStrike" kern="1200" cap="none" spc="0" normalizeH="0" baseline="0" noProof="0" dirty="0">
                <a:ln>
                  <a:noFill/>
                </a:ln>
                <a:effectLst/>
                <a:uLnTx/>
                <a:uFillTx/>
                <a:latin typeface="Calibri" panose="020F0502020204030204" pitchFamily="34" charset="0"/>
                <a:ea typeface="Calibri" panose="020F0502020204030204" pitchFamily="34" charset="0"/>
                <a:cs typeface="Times New Roman" panose="02020603050405020304" pitchFamily="18" charset="0"/>
              </a:rPr>
              <a:t>1-Scrape the XML page for name, </a:t>
            </a:r>
            <a:r>
              <a:rPr kumimoji="0" lang="en-US" sz="1600" b="1" i="0" u="none" strike="noStrike" kern="1200" cap="none" spc="0" normalizeH="0" baseline="0" noProof="0" dirty="0" err="1">
                <a:ln>
                  <a:noFill/>
                </a:ln>
                <a:effectLst/>
                <a:uLnTx/>
                <a:uFillTx/>
                <a:latin typeface="Calibri" panose="020F0502020204030204" pitchFamily="34" charset="0"/>
                <a:ea typeface="Calibri" panose="020F0502020204030204" pitchFamily="34" charset="0"/>
                <a:cs typeface="Times New Roman" panose="02020603050405020304" pitchFamily="18" charset="0"/>
              </a:rPr>
              <a:t>zipcode</a:t>
            </a:r>
            <a:r>
              <a:rPr kumimoji="0" lang="en-US" sz="1600" b="1" i="0" u="none" strike="noStrike" kern="1200" cap="none" spc="0" normalizeH="0" baseline="0" noProof="0" dirty="0">
                <a:ln>
                  <a:noFill/>
                </a:ln>
                <a:effectLst/>
                <a:uLnTx/>
                <a:uFillTx/>
                <a:latin typeface="Calibri" panose="020F0502020204030204" pitchFamily="34" charset="0"/>
                <a:ea typeface="Calibri" panose="020F0502020204030204" pitchFamily="34" charset="0"/>
                <a:cs typeface="Times New Roman" panose="02020603050405020304" pitchFamily="18" charset="0"/>
              </a:rPr>
              <a:t> and city council district.  (Use either the XML or </a:t>
            </a:r>
            <a:r>
              <a:rPr kumimoji="0" lang="en-US" sz="1600" b="1" i="0" u="none" strike="noStrike" kern="1200" cap="none" spc="0" normalizeH="0" baseline="0" noProof="0" dirty="0" err="1">
                <a:ln>
                  <a:noFill/>
                </a:ln>
                <a:effectLst/>
                <a:uLnTx/>
                <a:uFillTx/>
                <a:latin typeface="Calibri" panose="020F0502020204030204" pitchFamily="34" charset="0"/>
                <a:ea typeface="Calibri" panose="020F0502020204030204" pitchFamily="34" charset="0"/>
                <a:cs typeface="Times New Roman" panose="02020603050405020304" pitchFamily="18" charset="0"/>
              </a:rPr>
              <a:t>rvest</a:t>
            </a:r>
            <a:r>
              <a:rPr kumimoji="0" lang="en-US" sz="1600" b="1" i="0" u="none" strike="noStrike" kern="1200" cap="none" spc="0" normalizeH="0" baseline="0" noProof="0" dirty="0">
                <a:ln>
                  <a:noFill/>
                </a:ln>
                <a:effectLst/>
                <a:uLnTx/>
                <a:uFillTx/>
                <a:latin typeface="Calibri" panose="020F0502020204030204" pitchFamily="34" charset="0"/>
                <a:ea typeface="Calibri" panose="020F0502020204030204" pitchFamily="34" charset="0"/>
                <a:cs typeface="Times New Roman" panose="02020603050405020304" pitchFamily="18" charset="0"/>
              </a:rPr>
              <a:t> package.)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effectLst/>
                <a:uLnTx/>
                <a:uFillTx/>
                <a:latin typeface="Calibri" panose="020F0502020204030204" pitchFamily="34" charset="0"/>
                <a:ea typeface="Calibri" panose="020F0502020204030204" pitchFamily="34" charset="0"/>
                <a:cs typeface="Times New Roman" panose="02020603050405020304" pitchFamily="18" charset="0"/>
              </a:rPr>
              <a:t>	2-Make a </a:t>
            </a:r>
            <a:r>
              <a:rPr kumimoji="0" lang="en-US" sz="1600" b="1" i="0" u="none" strike="noStrike" kern="1200" cap="none" spc="0" normalizeH="0" baseline="0" noProof="0" dirty="0" err="1">
                <a:ln>
                  <a:noFill/>
                </a:ln>
                <a:effectLst/>
                <a:uLnTx/>
                <a:uFillTx/>
                <a:latin typeface="Calibri" panose="020F0502020204030204" pitchFamily="34" charset="0"/>
                <a:ea typeface="Calibri" panose="020F0502020204030204" pitchFamily="34" charset="0"/>
                <a:cs typeface="Times New Roman" panose="02020603050405020304" pitchFamily="18" charset="0"/>
              </a:rPr>
              <a:t>dataframe</a:t>
            </a:r>
            <a:r>
              <a:rPr kumimoji="0" lang="en-US" sz="1600" b="1" i="0" u="none" strike="noStrike" kern="1200" cap="none" spc="0" normalizeH="0" baseline="0" noProof="0" dirty="0">
                <a:ln>
                  <a:noFill/>
                </a:ln>
                <a:effectLst/>
                <a:uLnTx/>
                <a:uFillTx/>
                <a:latin typeface="Calibri" panose="020F0502020204030204" pitchFamily="34" charset="0"/>
                <a:ea typeface="Calibri" panose="020F0502020204030204" pitchFamily="34" charset="0"/>
                <a:cs typeface="Times New Roman" panose="02020603050405020304" pitchFamily="18" charset="0"/>
              </a:rPr>
              <a:t> with just those columns.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effectLst/>
                <a:uLnTx/>
                <a:uFillTx/>
                <a:latin typeface="Calibri" panose="020F0502020204030204" pitchFamily="34" charset="0"/>
                <a:ea typeface="Calibri" panose="020F0502020204030204" pitchFamily="34" charset="0"/>
                <a:cs typeface="Times New Roman" panose="02020603050405020304" pitchFamily="18" charset="0"/>
              </a:rPr>
              <a:t>	3-Are there any Sushi restaurants in Baltimore? (Where the dataset is from.)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effectLst/>
                <a:uLnTx/>
                <a:uFillTx/>
                <a:latin typeface="Calibri" panose="020F0502020204030204" pitchFamily="34" charset="0"/>
                <a:ea typeface="Calibri" panose="020F0502020204030204" pitchFamily="34" charset="0"/>
                <a:cs typeface="Times New Roman" panose="02020603050405020304" pitchFamily="18" charset="0"/>
              </a:rPr>
              <a:t>	If so, can you estimate how many?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1600" b="1" i="0" u="none" strike="noStrike" kern="1200" cap="none" spc="0" normalizeH="0" baseline="0" noProof="0" dirty="0">
                <a:ln>
                  <a:noFill/>
                </a:ln>
                <a:effectLst/>
                <a:uLnTx/>
                <a:uFillTx/>
                <a:latin typeface="Calibri" panose="020F0502020204030204" pitchFamily="34" charset="0"/>
                <a:ea typeface="Calibri" panose="020F0502020204030204" pitchFamily="34" charset="0"/>
                <a:cs typeface="Times New Roman" panose="02020603050405020304" pitchFamily="18" charset="0"/>
              </a:rPr>
              <a:t>4-Filter the </a:t>
            </a:r>
            <a:r>
              <a:rPr kumimoji="0" lang="en-US" sz="1600" b="1" i="0" u="none" strike="noStrike" kern="1200" cap="none" spc="0" normalizeH="0" baseline="0" noProof="0" dirty="0" err="1">
                <a:ln>
                  <a:noFill/>
                </a:ln>
                <a:effectLst/>
                <a:uLnTx/>
                <a:uFillTx/>
                <a:latin typeface="Calibri" panose="020F0502020204030204" pitchFamily="34" charset="0"/>
                <a:ea typeface="Calibri" panose="020F0502020204030204" pitchFamily="34" charset="0"/>
                <a:cs typeface="Times New Roman" panose="02020603050405020304" pitchFamily="18" charset="0"/>
              </a:rPr>
              <a:t>dataframe</a:t>
            </a:r>
            <a:r>
              <a:rPr kumimoji="0" lang="en-US" sz="1600" b="1" i="0" u="none" strike="noStrike" kern="1200" cap="none" spc="0" normalizeH="0" baseline="0" noProof="0" dirty="0">
                <a:ln>
                  <a:noFill/>
                </a:ln>
                <a:effectLst/>
                <a:uLnTx/>
                <a:uFillTx/>
                <a:latin typeface="Calibri" panose="020F0502020204030204" pitchFamily="34" charset="0"/>
                <a:ea typeface="Calibri" panose="020F0502020204030204" pitchFamily="34" charset="0"/>
                <a:cs typeface="Times New Roman" panose="02020603050405020304" pitchFamily="18" charset="0"/>
              </a:rPr>
              <a:t> for just downtown restaurants (Council District 11).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1600" b="1" i="0" u="none" strike="noStrike" kern="1200" cap="none" spc="0" normalizeH="0" baseline="0" noProof="0" dirty="0">
                <a:ln>
                  <a:noFill/>
                </a:ln>
                <a:effectLst/>
                <a:uLnTx/>
                <a:uFillTx/>
                <a:latin typeface="Calibri" panose="020F0502020204030204" pitchFamily="34" charset="0"/>
                <a:ea typeface="Calibri" panose="020F0502020204030204" pitchFamily="34" charset="0"/>
                <a:cs typeface="Times New Roman" panose="02020603050405020304" pitchFamily="18" charset="0"/>
              </a:rPr>
              <a:t>5-Are there any Sushi restaurants downtown?  # research the “grep” function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1600" b="1" i="0" u="none" strike="noStrike" kern="1200" cap="none" spc="0" normalizeH="0" baseline="0" noProof="0" dirty="0">
                <a:ln>
                  <a:noFill/>
                </a:ln>
                <a:effectLst/>
                <a:uLnTx/>
                <a:uFillTx/>
                <a:latin typeface="Calibri" panose="020F0502020204030204" pitchFamily="34" charset="0"/>
                <a:ea typeface="Calibri" panose="020F0502020204030204" pitchFamily="34" charset="0"/>
                <a:cs typeface="Times New Roman" panose="02020603050405020304" pitchFamily="18" charset="0"/>
              </a:rPr>
              <a:t>If so, estimate how many “Sushi” restaurants are in Downtown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1600" b="1" i="0" u="none" strike="noStrike" kern="1200" cap="none" spc="0" normalizeH="0" baseline="0" noProof="0" dirty="0">
                <a:ln>
                  <a:noFill/>
                </a:ln>
                <a:effectLst/>
                <a:uLnTx/>
                <a:uFillTx/>
                <a:latin typeface="Calibri" panose="020F0502020204030204" pitchFamily="34" charset="0"/>
                <a:ea typeface="Calibri" panose="020F0502020204030204" pitchFamily="34" charset="0"/>
                <a:cs typeface="Times New Roman" panose="02020603050405020304" pitchFamily="18" charset="0"/>
              </a:rPr>
              <a:t>6-Make a </a:t>
            </a:r>
            <a:r>
              <a:rPr kumimoji="0" lang="en-US" sz="1600" b="1" i="0" u="none" strike="noStrike" kern="1200" cap="none" spc="0" normalizeH="0" baseline="0" noProof="0" dirty="0" err="1">
                <a:ln>
                  <a:noFill/>
                </a:ln>
                <a:effectLst/>
                <a:uLnTx/>
                <a:uFillTx/>
                <a:latin typeface="Calibri" panose="020F0502020204030204" pitchFamily="34" charset="0"/>
                <a:ea typeface="Calibri" panose="020F0502020204030204" pitchFamily="34" charset="0"/>
                <a:cs typeface="Times New Roman" panose="02020603050405020304" pitchFamily="18" charset="0"/>
              </a:rPr>
              <a:t>barplot</a:t>
            </a:r>
            <a:r>
              <a:rPr kumimoji="0" lang="en-US" sz="1600" b="1" i="0" u="none" strike="noStrike" kern="1200" cap="none" spc="0" normalizeH="0" baseline="0" noProof="0" dirty="0">
                <a:ln>
                  <a:noFill/>
                </a:ln>
                <a:effectLst/>
                <a:uLnTx/>
                <a:uFillTx/>
                <a:latin typeface="Calibri" panose="020F0502020204030204" pitchFamily="34" charset="0"/>
                <a:ea typeface="Calibri" panose="020F0502020204030204" pitchFamily="34" charset="0"/>
                <a:cs typeface="Times New Roman" panose="02020603050405020304" pitchFamily="18" charset="0"/>
              </a:rPr>
              <a:t> of the estimated number of restaurants (Sushi or otherwise) in each council.</a:t>
            </a:r>
          </a:p>
        </p:txBody>
      </p:sp>
      <p:pic>
        <p:nvPicPr>
          <p:cNvPr id="5" name="Picture 4">
            <a:extLst>
              <a:ext uri="{FF2B5EF4-FFF2-40B4-BE49-F238E27FC236}">
                <a16:creationId xmlns:a16="http://schemas.microsoft.com/office/drawing/2014/main" id="{D06EE9A3-C2CB-E745-9980-7850B56FDC73}"/>
              </a:ext>
            </a:extLst>
          </p:cNvPr>
          <p:cNvPicPr>
            <a:picLocks noChangeAspect="1"/>
          </p:cNvPicPr>
          <p:nvPr/>
        </p:nvPicPr>
        <p:blipFill>
          <a:blip r:embed="rId2"/>
          <a:stretch>
            <a:fillRect/>
          </a:stretch>
        </p:blipFill>
        <p:spPr>
          <a:xfrm>
            <a:off x="2463540" y="1558974"/>
            <a:ext cx="3592448" cy="1934395"/>
          </a:xfrm>
          <a:prstGeom prst="rect">
            <a:avLst/>
          </a:prstGeom>
        </p:spPr>
      </p:pic>
      <p:sp>
        <p:nvSpPr>
          <p:cNvPr id="3" name="Rectangle 2">
            <a:extLst>
              <a:ext uri="{FF2B5EF4-FFF2-40B4-BE49-F238E27FC236}">
                <a16:creationId xmlns:a16="http://schemas.microsoft.com/office/drawing/2014/main" id="{D85762B1-4F22-C848-9544-EF252F9B4C2A}"/>
              </a:ext>
            </a:extLst>
          </p:cNvPr>
          <p:cNvSpPr/>
          <p:nvPr/>
        </p:nvSpPr>
        <p:spPr>
          <a:xfrm>
            <a:off x="6274340" y="1613723"/>
            <a:ext cx="2791839" cy="181588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effectLst/>
                <a:uLnTx/>
                <a:uFillTx/>
                <a:latin typeface="Arial"/>
                <a:ea typeface="+mn-ea"/>
                <a:cs typeface="+mn-cs"/>
              </a:rPr>
              <a:t>Note: one of the methods learned in the last unit will work with the the improper XML code that the URL below yields and the other will create an error.  Use one to get the job done</a:t>
            </a:r>
            <a:r>
              <a:rPr kumimoji="0" lang="en-US" sz="1600" b="0" i="1" u="none" strike="noStrike" kern="1200" cap="none" spc="0" normalizeH="0" baseline="0" noProof="0" dirty="0">
                <a:ln>
                  <a:noFill/>
                </a:ln>
                <a:solidFill>
                  <a:prstClr val="black"/>
                </a:solidFill>
                <a:effectLst/>
                <a:uLnTx/>
                <a:uFillTx/>
                <a:latin typeface="Arial"/>
                <a:ea typeface="+mn-ea"/>
                <a:cs typeface="+mn-cs"/>
              </a:rPr>
              <a:t>.</a:t>
            </a:r>
          </a:p>
        </p:txBody>
      </p:sp>
      <p:sp>
        <p:nvSpPr>
          <p:cNvPr id="6" name="TextBox 5">
            <a:extLst>
              <a:ext uri="{FF2B5EF4-FFF2-40B4-BE49-F238E27FC236}">
                <a16:creationId xmlns:a16="http://schemas.microsoft.com/office/drawing/2014/main" id="{80E6645F-8B37-CE4E-880A-70457CAB787D}"/>
              </a:ext>
            </a:extLst>
          </p:cNvPr>
          <p:cNvSpPr txBox="1"/>
          <p:nvPr/>
        </p:nvSpPr>
        <p:spPr>
          <a:xfrm>
            <a:off x="398834" y="2247089"/>
            <a:ext cx="1439694" cy="369332"/>
          </a:xfrm>
          <a:prstGeom prst="rect">
            <a:avLst/>
          </a:prstGeom>
          <a:noFill/>
        </p:spPr>
        <p:txBody>
          <a:bodyPr wrap="square" rtlCol="0">
            <a:spAutoFit/>
          </a:bodyPr>
          <a:lstStyle/>
          <a:p>
            <a:r>
              <a:rPr lang="en-US" dirty="0"/>
              <a:t>(2- 4 hours)</a:t>
            </a:r>
          </a:p>
        </p:txBody>
      </p:sp>
    </p:spTree>
    <p:extLst>
      <p:ext uri="{BB962C8B-B14F-4D97-AF65-F5344CB8AC3E}">
        <p14:creationId xmlns:p14="http://schemas.microsoft.com/office/powerpoint/2010/main" val="194120033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D0BF9C3-5BCC-39CC-BFDA-18C7D73E053E}"/>
              </a:ext>
            </a:extLst>
          </p:cNvPr>
          <p:cNvSpPr txBox="1"/>
          <p:nvPr/>
        </p:nvSpPr>
        <p:spPr>
          <a:xfrm>
            <a:off x="352425" y="1819275"/>
            <a:ext cx="8239125" cy="3693319"/>
          </a:xfrm>
          <a:prstGeom prst="rect">
            <a:avLst/>
          </a:prstGeom>
          <a:noFill/>
        </p:spPr>
        <p:txBody>
          <a:bodyPr wrap="square" rtlCol="0">
            <a:spAutoFit/>
          </a:bodyPr>
          <a:lstStyle/>
          <a:p>
            <a:r>
              <a:rPr lang="en-US" dirty="0"/>
              <a:t>Conclusion:</a:t>
            </a:r>
          </a:p>
          <a:p>
            <a:pPr marL="285750" indent="-285750">
              <a:buFont typeface="Arial" panose="020B0604020202020204" pitchFamily="34" charset="0"/>
              <a:buChar char="•"/>
            </a:pPr>
            <a:r>
              <a:rPr lang="en-US" dirty="0"/>
              <a:t>As the data suggest, LBJ is more effective. To really be honest, even I  am surprise of theses facts, given the fact that MJ gives the impression that he is a more accurate player than LBJ</a:t>
            </a:r>
          </a:p>
          <a:p>
            <a:pPr marL="285750" indent="-285750">
              <a:buFont typeface="Arial" panose="020B0604020202020204" pitchFamily="34" charset="0"/>
              <a:buChar char="•"/>
            </a:pPr>
            <a:r>
              <a:rPr lang="en-US" dirty="0"/>
              <a:t>I think it all comes down, to the basket penetration. LBJ is taller than MJ and stronger, so it penetrates and attack the basket more often. In that sense, the probability of making a shot is higher</a:t>
            </a:r>
          </a:p>
          <a:p>
            <a:pPr marL="285750" indent="-285750">
              <a:buFont typeface="Arial" panose="020B0604020202020204" pitchFamily="34" charset="0"/>
              <a:buChar char="•"/>
            </a:pPr>
            <a:r>
              <a:rPr lang="en-US" dirty="0"/>
              <a:t>One more thing, this data is based only in the regular season. MJ was remarkable during the postseason, and he substantially improved his level during the playoffs. The API allows you to extract this data. It will be really interesting to make that analysis, however for reasons of time, that analysis is outside the scope of this document</a:t>
            </a:r>
          </a:p>
          <a:p>
            <a:pPr marL="285750" indent="-285750">
              <a:buFont typeface="Arial" panose="020B0604020202020204" pitchFamily="34" charset="0"/>
              <a:buChar char="•"/>
            </a:pPr>
            <a:endParaRPr lang="en-US" dirty="0"/>
          </a:p>
        </p:txBody>
      </p:sp>
      <p:sp>
        <p:nvSpPr>
          <p:cNvPr id="6" name="Title 1">
            <a:extLst>
              <a:ext uri="{FF2B5EF4-FFF2-40B4-BE49-F238E27FC236}">
                <a16:creationId xmlns:a16="http://schemas.microsoft.com/office/drawing/2014/main" id="{EAF87586-B033-C463-AC5F-6A005911B7D8}"/>
              </a:ext>
            </a:extLst>
          </p:cNvPr>
          <p:cNvSpPr txBox="1">
            <a:spLocks/>
          </p:cNvSpPr>
          <p:nvPr/>
        </p:nvSpPr>
        <p:spPr>
          <a:xfrm>
            <a:off x="352425" y="314324"/>
            <a:ext cx="7648575" cy="819151"/>
          </a:xfrm>
          <a:prstGeom prst="rect">
            <a:avLst/>
          </a:prstGeom>
        </p:spPr>
        <p:txBody>
          <a:bodyPr vert="horz" lIns="91440" tIns="45720" rIns="91440" bIns="45720" rtlCol="0" anchor="t">
            <a:noAutofit/>
          </a:bodyPr>
          <a:lstStyle>
            <a:lvl1pPr algn="l" defTabSz="457207"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600" dirty="0"/>
              <a:t>2-Offensiveness Percentage</a:t>
            </a:r>
          </a:p>
        </p:txBody>
      </p:sp>
    </p:spTree>
    <p:extLst>
      <p:ext uri="{BB962C8B-B14F-4D97-AF65-F5344CB8AC3E}">
        <p14:creationId xmlns:p14="http://schemas.microsoft.com/office/powerpoint/2010/main" val="42826372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31770-76C9-F749-9B7D-08A4A1F13896}"/>
              </a:ext>
            </a:extLst>
          </p:cNvPr>
          <p:cNvSpPr>
            <a:spLocks noGrp="1"/>
          </p:cNvSpPr>
          <p:nvPr>
            <p:ph type="title"/>
          </p:nvPr>
        </p:nvSpPr>
        <p:spPr>
          <a:xfrm>
            <a:off x="352425" y="314324"/>
            <a:ext cx="7648575" cy="819151"/>
          </a:xfrm>
        </p:spPr>
        <p:txBody>
          <a:bodyPr/>
          <a:lstStyle/>
          <a:p>
            <a:r>
              <a:rPr lang="en-US" sz="3600" dirty="0"/>
              <a:t>3-Defensiveness</a:t>
            </a:r>
          </a:p>
        </p:txBody>
      </p:sp>
      <p:pic>
        <p:nvPicPr>
          <p:cNvPr id="9" name="Picture 8">
            <a:extLst>
              <a:ext uri="{FF2B5EF4-FFF2-40B4-BE49-F238E27FC236}">
                <a16:creationId xmlns:a16="http://schemas.microsoft.com/office/drawing/2014/main" id="{F0D6D471-FC47-C0B4-84C0-4D22BFE2289D}"/>
              </a:ext>
            </a:extLst>
          </p:cNvPr>
          <p:cNvPicPr>
            <a:picLocks noChangeAspect="1"/>
          </p:cNvPicPr>
          <p:nvPr/>
        </p:nvPicPr>
        <p:blipFill>
          <a:blip r:embed="rId2"/>
          <a:stretch>
            <a:fillRect/>
          </a:stretch>
        </p:blipFill>
        <p:spPr>
          <a:xfrm>
            <a:off x="4274883" y="2155857"/>
            <a:ext cx="4411917" cy="3568934"/>
          </a:xfrm>
          <a:prstGeom prst="rect">
            <a:avLst/>
          </a:prstGeom>
        </p:spPr>
      </p:pic>
      <p:pic>
        <p:nvPicPr>
          <p:cNvPr id="11" name="Picture 10">
            <a:extLst>
              <a:ext uri="{FF2B5EF4-FFF2-40B4-BE49-F238E27FC236}">
                <a16:creationId xmlns:a16="http://schemas.microsoft.com/office/drawing/2014/main" id="{FD2804FC-0C2A-238E-D161-AA0FEBD6BB4B}"/>
              </a:ext>
            </a:extLst>
          </p:cNvPr>
          <p:cNvPicPr>
            <a:picLocks noChangeAspect="1"/>
          </p:cNvPicPr>
          <p:nvPr/>
        </p:nvPicPr>
        <p:blipFill>
          <a:blip r:embed="rId3"/>
          <a:stretch>
            <a:fillRect/>
          </a:stretch>
        </p:blipFill>
        <p:spPr>
          <a:xfrm>
            <a:off x="285750" y="2176384"/>
            <a:ext cx="3648075" cy="3527879"/>
          </a:xfrm>
          <a:prstGeom prst="rect">
            <a:avLst/>
          </a:prstGeom>
        </p:spPr>
      </p:pic>
    </p:spTree>
    <p:extLst>
      <p:ext uri="{BB962C8B-B14F-4D97-AF65-F5344CB8AC3E}">
        <p14:creationId xmlns:p14="http://schemas.microsoft.com/office/powerpoint/2010/main" val="244179005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D0BF9C3-5BCC-39CC-BFDA-18C7D73E053E}"/>
              </a:ext>
            </a:extLst>
          </p:cNvPr>
          <p:cNvSpPr txBox="1"/>
          <p:nvPr/>
        </p:nvSpPr>
        <p:spPr>
          <a:xfrm>
            <a:off x="352425" y="1819275"/>
            <a:ext cx="8239125" cy="3416320"/>
          </a:xfrm>
          <a:prstGeom prst="rect">
            <a:avLst/>
          </a:prstGeom>
          <a:noFill/>
        </p:spPr>
        <p:txBody>
          <a:bodyPr wrap="square" rtlCol="0">
            <a:spAutoFit/>
          </a:bodyPr>
          <a:lstStyle/>
          <a:p>
            <a:r>
              <a:rPr lang="en-US" dirty="0"/>
              <a:t>Conclusion:</a:t>
            </a:r>
          </a:p>
          <a:p>
            <a:pPr marL="285750" indent="-285750">
              <a:buFont typeface="Arial" panose="020B0604020202020204" pitchFamily="34" charset="0"/>
              <a:buChar char="•"/>
            </a:pPr>
            <a:r>
              <a:rPr lang="en-US" dirty="0"/>
              <a:t>As the data suggest LBJ has much more rebounds than MJ. For this reason, we believe LBJ is superior when it comes to a defensive player</a:t>
            </a:r>
          </a:p>
          <a:p>
            <a:pPr marL="285750" indent="-285750">
              <a:buFont typeface="Arial" panose="020B0604020202020204" pitchFamily="34" charset="0"/>
              <a:buChar char="•"/>
            </a:pPr>
            <a:r>
              <a:rPr lang="en-US" dirty="0"/>
              <a:t>Finally, we understand that based on this data LBJ is superior than MJ, however, there are other analysis we can run in order to strengthen our final decision such as the number of assistances</a:t>
            </a:r>
          </a:p>
          <a:p>
            <a:pPr marL="285750" indent="-285750">
              <a:buFont typeface="Arial" panose="020B0604020202020204" pitchFamily="34" charset="0"/>
              <a:buChar char="•"/>
            </a:pPr>
            <a:r>
              <a:rPr lang="en-US" dirty="0"/>
              <a:t>Another point, will be interesting to evaluate is the relationship between points by season against the season year, it will give us an idea of the durability of the player, however, for reasons of time we </a:t>
            </a:r>
            <a:r>
              <a:rPr lang="en-US"/>
              <a:t>were limited to do it</a:t>
            </a:r>
          </a:p>
          <a:p>
            <a:pPr marL="285750" indent="-285750">
              <a:buFont typeface="Arial" panose="020B0604020202020204" pitchFamily="34" charset="0"/>
              <a:buChar char="•"/>
            </a:pPr>
            <a:r>
              <a:rPr lang="en-US"/>
              <a:t> </a:t>
            </a:r>
            <a:endParaRPr lang="en-US" dirty="0"/>
          </a:p>
          <a:p>
            <a:pPr marL="285750" indent="-285750">
              <a:buFont typeface="Arial" panose="020B0604020202020204" pitchFamily="34" charset="0"/>
              <a:buChar char="•"/>
            </a:pPr>
            <a:endParaRPr lang="en-US" dirty="0"/>
          </a:p>
        </p:txBody>
      </p:sp>
      <p:sp>
        <p:nvSpPr>
          <p:cNvPr id="6" name="Title 1">
            <a:extLst>
              <a:ext uri="{FF2B5EF4-FFF2-40B4-BE49-F238E27FC236}">
                <a16:creationId xmlns:a16="http://schemas.microsoft.com/office/drawing/2014/main" id="{EAF87586-B033-C463-AC5F-6A005911B7D8}"/>
              </a:ext>
            </a:extLst>
          </p:cNvPr>
          <p:cNvSpPr txBox="1">
            <a:spLocks/>
          </p:cNvSpPr>
          <p:nvPr/>
        </p:nvSpPr>
        <p:spPr>
          <a:xfrm>
            <a:off x="352425" y="314324"/>
            <a:ext cx="7648575" cy="819151"/>
          </a:xfrm>
          <a:prstGeom prst="rect">
            <a:avLst/>
          </a:prstGeom>
        </p:spPr>
        <p:txBody>
          <a:bodyPr vert="horz" lIns="91440" tIns="45720" rIns="91440" bIns="45720" rtlCol="0" anchor="t">
            <a:noAutofit/>
          </a:bodyPr>
          <a:lstStyle>
            <a:lvl1pPr algn="l" defTabSz="457207"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600" dirty="0"/>
              <a:t>3-Defensiveness</a:t>
            </a:r>
          </a:p>
        </p:txBody>
      </p:sp>
    </p:spTree>
    <p:extLst>
      <p:ext uri="{BB962C8B-B14F-4D97-AF65-F5344CB8AC3E}">
        <p14:creationId xmlns:p14="http://schemas.microsoft.com/office/powerpoint/2010/main" val="30281985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31770-76C9-F749-9B7D-08A4A1F13896}"/>
              </a:ext>
            </a:extLst>
          </p:cNvPr>
          <p:cNvSpPr>
            <a:spLocks noGrp="1"/>
          </p:cNvSpPr>
          <p:nvPr>
            <p:ph type="title"/>
          </p:nvPr>
        </p:nvSpPr>
        <p:spPr>
          <a:xfrm>
            <a:off x="0" y="0"/>
            <a:ext cx="9144000" cy="1371600"/>
          </a:xfrm>
        </p:spPr>
        <p:txBody>
          <a:bodyPr/>
          <a:lstStyle/>
          <a:p>
            <a:r>
              <a:rPr lang="en-US" dirty="0"/>
              <a:t>For Live Session Part 2: Freestyle!</a:t>
            </a:r>
            <a:br>
              <a:rPr lang="en-US" dirty="0"/>
            </a:br>
            <a:r>
              <a:rPr lang="en-US" sz="500" dirty="0"/>
              <a:t>f</a:t>
            </a:r>
            <a:endParaRPr lang="en-US" dirty="0"/>
          </a:p>
        </p:txBody>
      </p:sp>
      <p:sp>
        <p:nvSpPr>
          <p:cNvPr id="3" name="Content Placeholder 2">
            <a:extLst>
              <a:ext uri="{FF2B5EF4-FFF2-40B4-BE49-F238E27FC236}">
                <a16:creationId xmlns:a16="http://schemas.microsoft.com/office/drawing/2014/main" id="{CEA7867E-4153-AA4C-93D1-0C08567D54E8}"/>
              </a:ext>
            </a:extLst>
          </p:cNvPr>
          <p:cNvSpPr>
            <a:spLocks noGrp="1"/>
          </p:cNvSpPr>
          <p:nvPr>
            <p:ph idx="1"/>
          </p:nvPr>
        </p:nvSpPr>
        <p:spPr>
          <a:xfrm>
            <a:off x="152400" y="1295400"/>
            <a:ext cx="8915400" cy="4525963"/>
          </a:xfrm>
        </p:spPr>
        <p:txBody>
          <a:bodyPr>
            <a:normAutofit fontScale="85000" lnSpcReduction="20000"/>
          </a:bodyPr>
          <a:lstStyle/>
          <a:p>
            <a:r>
              <a:rPr lang="en-US" sz="2000" dirty="0"/>
              <a:t>Install and load one of the packages given in the list for downloading APIs (or another API you have found and are interested in).</a:t>
            </a:r>
          </a:p>
          <a:p>
            <a:r>
              <a:rPr lang="en-US" sz="2000" dirty="0"/>
              <a:t>Download data from that API and create a slide that clearly describes the package and how (the code) to download data from that API.  </a:t>
            </a:r>
          </a:p>
          <a:p>
            <a:r>
              <a:rPr lang="en-US" sz="2000" dirty="0"/>
              <a:t>Clearly describe the data and the columns / variables that are of interest to your presentation. </a:t>
            </a:r>
          </a:p>
          <a:p>
            <a:r>
              <a:rPr lang="en-US" sz="2000" dirty="0"/>
              <a:t>Perform a </a:t>
            </a:r>
            <a:r>
              <a:rPr lang="en-US" sz="2000" b="1" dirty="0"/>
              <a:t>small</a:t>
            </a:r>
            <a:r>
              <a:rPr lang="en-US" sz="2000" dirty="0"/>
              <a:t> EDA with your data.  Use plots and possibly tests, to find 2 interesting characteristics of the data that you accessed through the API.  </a:t>
            </a:r>
          </a:p>
          <a:p>
            <a:r>
              <a:rPr lang="en-US" sz="2000" dirty="0"/>
              <a:t>Create a PPT presentation to show in the live session.</a:t>
            </a:r>
          </a:p>
          <a:p>
            <a:pPr lvl="1"/>
            <a:r>
              <a:rPr lang="en-US" sz="1800" dirty="0"/>
              <a:t>Show part or all of the data and make sure to show the data are tidy. </a:t>
            </a:r>
          </a:p>
          <a:p>
            <a:pPr lvl="1"/>
            <a:r>
              <a:rPr lang="en-US" sz="1800" dirty="0"/>
              <a:t>Include at least 1 plot or chart from </a:t>
            </a:r>
            <a:r>
              <a:rPr lang="en-US" sz="1800" dirty="0" err="1"/>
              <a:t>ggplot</a:t>
            </a:r>
            <a:r>
              <a:rPr lang="en-US" sz="1800" dirty="0"/>
              <a:t>.  </a:t>
            </a:r>
          </a:p>
          <a:p>
            <a:pPr lvl="1"/>
            <a:r>
              <a:rPr lang="en-US" sz="1800" dirty="0"/>
              <a:t>You should have no more than five slides (including the title slide).</a:t>
            </a:r>
          </a:p>
          <a:p>
            <a:pPr lvl="1"/>
            <a:r>
              <a:rPr lang="en-US" sz="1800" dirty="0"/>
              <a:t> Include your code. </a:t>
            </a:r>
          </a:p>
          <a:p>
            <a:pPr lvl="1"/>
            <a:r>
              <a:rPr lang="en-US" sz="1800" dirty="0"/>
              <a:t>Also include a discussion of any obstacles you ran into and went around or over in the process… there will inevitably be one and likely more.  </a:t>
            </a:r>
            <a:r>
              <a:rPr lang="en-US" sz="1800" dirty="0">
                <a:sym typeface="Wingdings" pitchFamily="2" charset="2"/>
              </a:rPr>
              <a:t> </a:t>
            </a:r>
            <a:endParaRPr lang="en-US" sz="1800" dirty="0"/>
          </a:p>
          <a:p>
            <a:pPr marL="0" indent="0">
              <a:buNone/>
            </a:pPr>
            <a:endParaRPr lang="en-US" sz="2000" dirty="0"/>
          </a:p>
        </p:txBody>
      </p:sp>
    </p:spTree>
    <p:extLst>
      <p:ext uri="{BB962C8B-B14F-4D97-AF65-F5344CB8AC3E}">
        <p14:creationId xmlns:p14="http://schemas.microsoft.com/office/powerpoint/2010/main" val="3853456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98A6AE-7BD4-5A49-A646-89410DFE83F5}"/>
              </a:ext>
            </a:extLst>
          </p:cNvPr>
          <p:cNvSpPr>
            <a:spLocks noGrp="1"/>
          </p:cNvSpPr>
          <p:nvPr>
            <p:ph type="title"/>
          </p:nvPr>
        </p:nvSpPr>
        <p:spPr>
          <a:xfrm>
            <a:off x="200024" y="314325"/>
            <a:ext cx="7715251" cy="1133475"/>
          </a:xfrm>
        </p:spPr>
        <p:txBody>
          <a:bodyPr/>
          <a:lstStyle/>
          <a:p>
            <a:r>
              <a:rPr lang="en-US" sz="3600" dirty="0"/>
              <a:t>Part 1: Activity 1 and 2</a:t>
            </a:r>
          </a:p>
        </p:txBody>
      </p:sp>
      <p:sp>
        <p:nvSpPr>
          <p:cNvPr id="4" name="Rectangle 3">
            <a:extLst>
              <a:ext uri="{FF2B5EF4-FFF2-40B4-BE49-F238E27FC236}">
                <a16:creationId xmlns:a16="http://schemas.microsoft.com/office/drawing/2014/main" id="{9D4B65CE-82BB-2149-8B08-793AAC06BAA2}"/>
              </a:ext>
            </a:extLst>
          </p:cNvPr>
          <p:cNvSpPr/>
          <p:nvPr/>
        </p:nvSpPr>
        <p:spPr>
          <a:xfrm>
            <a:off x="200024" y="1419225"/>
            <a:ext cx="8743952" cy="1077218"/>
          </a:xfrm>
          <a:prstGeom prst="rect">
            <a:avLst/>
          </a:prstGeom>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effectLst/>
                <a:uLnTx/>
                <a:uFillTx/>
                <a:latin typeface="Calibri" panose="020F0502020204030204" pitchFamily="34" charset="0"/>
                <a:ea typeface="Calibri" panose="020F0502020204030204" pitchFamily="34" charset="0"/>
                <a:cs typeface="Times New Roman" panose="02020603050405020304" pitchFamily="18" charset="0"/>
              </a:rPr>
              <a:t>1-Scrape the XML page for name, </a:t>
            </a:r>
            <a:r>
              <a:rPr kumimoji="0" lang="en-US" sz="1600" b="1" i="0" u="none" strike="noStrike" kern="1200" cap="none" spc="0" normalizeH="0" baseline="0" noProof="0" dirty="0" err="1">
                <a:ln>
                  <a:noFill/>
                </a:ln>
                <a:effectLst/>
                <a:uLnTx/>
                <a:uFillTx/>
                <a:latin typeface="Calibri" panose="020F0502020204030204" pitchFamily="34" charset="0"/>
                <a:ea typeface="Calibri" panose="020F0502020204030204" pitchFamily="34" charset="0"/>
                <a:cs typeface="Times New Roman" panose="02020603050405020304" pitchFamily="18" charset="0"/>
              </a:rPr>
              <a:t>zipcode</a:t>
            </a:r>
            <a:r>
              <a:rPr kumimoji="0" lang="en-US" sz="1600" b="1" i="0" u="none" strike="noStrike" kern="1200" cap="none" spc="0" normalizeH="0" baseline="0" noProof="0" dirty="0">
                <a:ln>
                  <a:noFill/>
                </a:ln>
                <a:effectLst/>
                <a:uLnTx/>
                <a:uFillTx/>
                <a:latin typeface="Calibri" panose="020F0502020204030204" pitchFamily="34" charset="0"/>
                <a:ea typeface="Calibri" panose="020F0502020204030204" pitchFamily="34" charset="0"/>
                <a:cs typeface="Times New Roman" panose="02020603050405020304" pitchFamily="18" charset="0"/>
              </a:rPr>
              <a:t> and city council district.  (Use either the XML or </a:t>
            </a:r>
            <a:r>
              <a:rPr kumimoji="0" lang="en-US" sz="1600" b="1" i="0" u="none" strike="noStrike" kern="1200" cap="none" spc="0" normalizeH="0" baseline="0" noProof="0" dirty="0" err="1">
                <a:ln>
                  <a:noFill/>
                </a:ln>
                <a:effectLst/>
                <a:uLnTx/>
                <a:uFillTx/>
                <a:latin typeface="Calibri" panose="020F0502020204030204" pitchFamily="34" charset="0"/>
                <a:ea typeface="Calibri" panose="020F0502020204030204" pitchFamily="34" charset="0"/>
                <a:cs typeface="Times New Roman" panose="02020603050405020304" pitchFamily="18" charset="0"/>
              </a:rPr>
              <a:t>rvest</a:t>
            </a:r>
            <a:r>
              <a:rPr kumimoji="0" lang="en-US" sz="1600" b="1" i="0" u="none" strike="noStrike" kern="1200" cap="none" spc="0" normalizeH="0" baseline="0" noProof="0" dirty="0">
                <a:ln>
                  <a:noFill/>
                </a:ln>
                <a:effectLst/>
                <a:uLnTx/>
                <a:uFillTx/>
                <a:latin typeface="Calibri" panose="020F0502020204030204" pitchFamily="34" charset="0"/>
                <a:ea typeface="Calibri" panose="020F0502020204030204" pitchFamily="34" charset="0"/>
                <a:cs typeface="Times New Roman" panose="02020603050405020304" pitchFamily="18" charset="0"/>
              </a:rPr>
              <a:t> package.)</a:t>
            </a:r>
          </a:p>
          <a:p>
            <a:pPr marL="0" marR="0" lvl="0" indent="0"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effectLst/>
                <a:uLnTx/>
                <a:uFillTx/>
                <a:latin typeface="Calibri" panose="020F0502020204030204" pitchFamily="34" charset="0"/>
                <a:ea typeface="Calibri" panose="020F0502020204030204" pitchFamily="34" charset="0"/>
                <a:cs typeface="Times New Roman" panose="02020603050405020304" pitchFamily="18" charset="0"/>
              </a:rPr>
              <a:t>2-Make a </a:t>
            </a:r>
            <a:r>
              <a:rPr kumimoji="0" lang="en-US" sz="1600" b="1" i="0" u="none" strike="noStrike" kern="1200" cap="none" spc="0" normalizeH="0" baseline="0" noProof="0" dirty="0" err="1">
                <a:ln>
                  <a:noFill/>
                </a:ln>
                <a:effectLst/>
                <a:uLnTx/>
                <a:uFillTx/>
                <a:latin typeface="Calibri" panose="020F0502020204030204" pitchFamily="34" charset="0"/>
                <a:ea typeface="Calibri" panose="020F0502020204030204" pitchFamily="34" charset="0"/>
                <a:cs typeface="Times New Roman" panose="02020603050405020304" pitchFamily="18" charset="0"/>
              </a:rPr>
              <a:t>dataframe</a:t>
            </a:r>
            <a:r>
              <a:rPr kumimoji="0" lang="en-US" sz="1600" b="1" i="0" u="none" strike="noStrike" kern="1200" cap="none" spc="0" normalizeH="0" baseline="0" noProof="0" dirty="0">
                <a:ln>
                  <a:noFill/>
                </a:ln>
                <a:effectLst/>
                <a:uLnTx/>
                <a:uFillTx/>
                <a:latin typeface="Calibri" panose="020F0502020204030204" pitchFamily="34" charset="0"/>
                <a:ea typeface="Calibri" panose="020F0502020204030204" pitchFamily="34" charset="0"/>
                <a:cs typeface="Times New Roman" panose="02020603050405020304" pitchFamily="18" charset="0"/>
              </a:rPr>
              <a:t> with just those columns.</a:t>
            </a:r>
          </a:p>
          <a:p>
            <a:pPr marL="0" marR="0" lvl="0" indent="0"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effectLst/>
                <a:uLnTx/>
                <a:uFillTx/>
                <a:latin typeface="Calibri" panose="020F0502020204030204" pitchFamily="34" charset="0"/>
                <a:ea typeface="Calibri" panose="020F0502020204030204" pitchFamily="34" charset="0"/>
                <a:cs typeface="Times New Roman" panose="02020603050405020304" pitchFamily="18" charset="0"/>
              </a:rPr>
              <a:t>	</a:t>
            </a:r>
          </a:p>
        </p:txBody>
      </p:sp>
      <p:pic>
        <p:nvPicPr>
          <p:cNvPr id="8" name="Picture 7">
            <a:extLst>
              <a:ext uri="{FF2B5EF4-FFF2-40B4-BE49-F238E27FC236}">
                <a16:creationId xmlns:a16="http://schemas.microsoft.com/office/drawing/2014/main" id="{001B2C7B-5D71-2E49-9A0E-BADCEE36E884}"/>
              </a:ext>
            </a:extLst>
          </p:cNvPr>
          <p:cNvPicPr>
            <a:picLocks noChangeAspect="1"/>
          </p:cNvPicPr>
          <p:nvPr/>
        </p:nvPicPr>
        <p:blipFill>
          <a:blip r:embed="rId2"/>
          <a:stretch>
            <a:fillRect/>
          </a:stretch>
        </p:blipFill>
        <p:spPr>
          <a:xfrm>
            <a:off x="2154306" y="2404774"/>
            <a:ext cx="4562476" cy="3900776"/>
          </a:xfrm>
          <a:prstGeom prst="rect">
            <a:avLst/>
          </a:prstGeom>
          <a:ln>
            <a:solidFill>
              <a:schemeClr val="accent1"/>
            </a:solidFill>
          </a:ln>
        </p:spPr>
      </p:pic>
    </p:spTree>
    <p:extLst>
      <p:ext uri="{BB962C8B-B14F-4D97-AF65-F5344CB8AC3E}">
        <p14:creationId xmlns:p14="http://schemas.microsoft.com/office/powerpoint/2010/main" val="26213039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98A6AE-7BD4-5A49-A646-89410DFE83F5}"/>
              </a:ext>
            </a:extLst>
          </p:cNvPr>
          <p:cNvSpPr>
            <a:spLocks noGrp="1"/>
          </p:cNvSpPr>
          <p:nvPr>
            <p:ph type="title"/>
          </p:nvPr>
        </p:nvSpPr>
        <p:spPr>
          <a:xfrm>
            <a:off x="200024" y="314325"/>
            <a:ext cx="7715251" cy="1133475"/>
          </a:xfrm>
        </p:spPr>
        <p:txBody>
          <a:bodyPr/>
          <a:lstStyle/>
          <a:p>
            <a:r>
              <a:rPr lang="en-US" sz="3600" dirty="0"/>
              <a:t>Part 1: Activity 1 and 2</a:t>
            </a:r>
          </a:p>
        </p:txBody>
      </p:sp>
      <p:sp>
        <p:nvSpPr>
          <p:cNvPr id="4" name="Rectangle 3">
            <a:extLst>
              <a:ext uri="{FF2B5EF4-FFF2-40B4-BE49-F238E27FC236}">
                <a16:creationId xmlns:a16="http://schemas.microsoft.com/office/drawing/2014/main" id="{9D4B65CE-82BB-2149-8B08-793AAC06BAA2}"/>
              </a:ext>
            </a:extLst>
          </p:cNvPr>
          <p:cNvSpPr/>
          <p:nvPr/>
        </p:nvSpPr>
        <p:spPr>
          <a:xfrm>
            <a:off x="200024" y="1419225"/>
            <a:ext cx="8743952" cy="1077218"/>
          </a:xfrm>
          <a:prstGeom prst="rect">
            <a:avLst/>
          </a:prstGeom>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effectLst/>
                <a:uLnTx/>
                <a:uFillTx/>
                <a:latin typeface="Calibri" panose="020F0502020204030204" pitchFamily="34" charset="0"/>
                <a:ea typeface="Calibri" panose="020F0502020204030204" pitchFamily="34" charset="0"/>
                <a:cs typeface="Times New Roman" panose="02020603050405020304" pitchFamily="18" charset="0"/>
              </a:rPr>
              <a:t>1-Scrape the XML page for name, </a:t>
            </a:r>
            <a:r>
              <a:rPr kumimoji="0" lang="en-US" sz="1600" b="1" i="0" u="none" strike="noStrike" kern="1200" cap="none" spc="0" normalizeH="0" baseline="0" noProof="0" dirty="0" err="1">
                <a:ln>
                  <a:noFill/>
                </a:ln>
                <a:effectLst/>
                <a:uLnTx/>
                <a:uFillTx/>
                <a:latin typeface="Calibri" panose="020F0502020204030204" pitchFamily="34" charset="0"/>
                <a:ea typeface="Calibri" panose="020F0502020204030204" pitchFamily="34" charset="0"/>
                <a:cs typeface="Times New Roman" panose="02020603050405020304" pitchFamily="18" charset="0"/>
              </a:rPr>
              <a:t>zipcode</a:t>
            </a:r>
            <a:r>
              <a:rPr kumimoji="0" lang="en-US" sz="1600" b="1" i="0" u="none" strike="noStrike" kern="1200" cap="none" spc="0" normalizeH="0" baseline="0" noProof="0" dirty="0">
                <a:ln>
                  <a:noFill/>
                </a:ln>
                <a:effectLst/>
                <a:uLnTx/>
                <a:uFillTx/>
                <a:latin typeface="Calibri" panose="020F0502020204030204" pitchFamily="34" charset="0"/>
                <a:ea typeface="Calibri" panose="020F0502020204030204" pitchFamily="34" charset="0"/>
                <a:cs typeface="Times New Roman" panose="02020603050405020304" pitchFamily="18" charset="0"/>
              </a:rPr>
              <a:t> and city council district.  (Use either the XML or </a:t>
            </a:r>
            <a:r>
              <a:rPr kumimoji="0" lang="en-US" sz="1600" b="1" i="0" u="none" strike="noStrike" kern="1200" cap="none" spc="0" normalizeH="0" baseline="0" noProof="0" dirty="0" err="1">
                <a:ln>
                  <a:noFill/>
                </a:ln>
                <a:effectLst/>
                <a:uLnTx/>
                <a:uFillTx/>
                <a:latin typeface="Calibri" panose="020F0502020204030204" pitchFamily="34" charset="0"/>
                <a:ea typeface="Calibri" panose="020F0502020204030204" pitchFamily="34" charset="0"/>
                <a:cs typeface="Times New Roman" panose="02020603050405020304" pitchFamily="18" charset="0"/>
              </a:rPr>
              <a:t>rvest</a:t>
            </a:r>
            <a:r>
              <a:rPr kumimoji="0" lang="en-US" sz="1600" b="1" i="0" u="none" strike="noStrike" kern="1200" cap="none" spc="0" normalizeH="0" baseline="0" noProof="0" dirty="0">
                <a:ln>
                  <a:noFill/>
                </a:ln>
                <a:effectLst/>
                <a:uLnTx/>
                <a:uFillTx/>
                <a:latin typeface="Calibri" panose="020F0502020204030204" pitchFamily="34" charset="0"/>
                <a:ea typeface="Calibri" panose="020F0502020204030204" pitchFamily="34" charset="0"/>
                <a:cs typeface="Times New Roman" panose="02020603050405020304" pitchFamily="18" charset="0"/>
              </a:rPr>
              <a:t> package.)</a:t>
            </a:r>
          </a:p>
          <a:p>
            <a:pPr marL="0" marR="0" lvl="0" indent="0"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effectLst/>
                <a:uLnTx/>
                <a:uFillTx/>
                <a:latin typeface="Calibri" panose="020F0502020204030204" pitchFamily="34" charset="0"/>
                <a:ea typeface="Calibri" panose="020F0502020204030204" pitchFamily="34" charset="0"/>
                <a:cs typeface="Times New Roman" panose="02020603050405020304" pitchFamily="18" charset="0"/>
              </a:rPr>
              <a:t>2-Make a </a:t>
            </a:r>
            <a:r>
              <a:rPr kumimoji="0" lang="en-US" sz="1600" b="1" i="0" u="none" strike="noStrike" kern="1200" cap="none" spc="0" normalizeH="0" baseline="0" noProof="0" dirty="0" err="1">
                <a:ln>
                  <a:noFill/>
                </a:ln>
                <a:effectLst/>
                <a:uLnTx/>
                <a:uFillTx/>
                <a:latin typeface="Calibri" panose="020F0502020204030204" pitchFamily="34" charset="0"/>
                <a:ea typeface="Calibri" panose="020F0502020204030204" pitchFamily="34" charset="0"/>
                <a:cs typeface="Times New Roman" panose="02020603050405020304" pitchFamily="18" charset="0"/>
              </a:rPr>
              <a:t>dataframe</a:t>
            </a:r>
            <a:r>
              <a:rPr kumimoji="0" lang="en-US" sz="1600" b="1" i="0" u="none" strike="noStrike" kern="1200" cap="none" spc="0" normalizeH="0" baseline="0" noProof="0" dirty="0">
                <a:ln>
                  <a:noFill/>
                </a:ln>
                <a:effectLst/>
                <a:uLnTx/>
                <a:uFillTx/>
                <a:latin typeface="Calibri" panose="020F0502020204030204" pitchFamily="34" charset="0"/>
                <a:ea typeface="Calibri" panose="020F0502020204030204" pitchFamily="34" charset="0"/>
                <a:cs typeface="Times New Roman" panose="02020603050405020304" pitchFamily="18" charset="0"/>
              </a:rPr>
              <a:t> with just those columns.</a:t>
            </a:r>
          </a:p>
          <a:p>
            <a:pPr marL="0" marR="0" lvl="0" indent="0"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effectLst/>
                <a:uLnTx/>
                <a:uFillTx/>
                <a:latin typeface="Calibri" panose="020F0502020204030204" pitchFamily="34" charset="0"/>
                <a:ea typeface="Calibri" panose="020F0502020204030204" pitchFamily="34" charset="0"/>
                <a:cs typeface="Times New Roman" panose="02020603050405020304" pitchFamily="18" charset="0"/>
              </a:rPr>
              <a:t>	</a:t>
            </a:r>
          </a:p>
        </p:txBody>
      </p:sp>
      <p:pic>
        <p:nvPicPr>
          <p:cNvPr id="10" name="Picture 9">
            <a:extLst>
              <a:ext uri="{FF2B5EF4-FFF2-40B4-BE49-F238E27FC236}">
                <a16:creationId xmlns:a16="http://schemas.microsoft.com/office/drawing/2014/main" id="{1107B5EF-6DFB-53D1-D0EC-307CE0075900}"/>
              </a:ext>
            </a:extLst>
          </p:cNvPr>
          <p:cNvPicPr>
            <a:picLocks noChangeAspect="1"/>
          </p:cNvPicPr>
          <p:nvPr/>
        </p:nvPicPr>
        <p:blipFill>
          <a:blip r:embed="rId2"/>
          <a:stretch>
            <a:fillRect/>
          </a:stretch>
        </p:blipFill>
        <p:spPr>
          <a:xfrm>
            <a:off x="200025" y="2592145"/>
            <a:ext cx="6180898" cy="3538826"/>
          </a:xfrm>
          <a:prstGeom prst="rect">
            <a:avLst/>
          </a:prstGeom>
          <a:noFill/>
          <a:ln>
            <a:solidFill>
              <a:schemeClr val="accent1"/>
            </a:solidFill>
          </a:ln>
        </p:spPr>
      </p:pic>
      <p:sp>
        <p:nvSpPr>
          <p:cNvPr id="3" name="Rectangle 2">
            <a:extLst>
              <a:ext uri="{FF2B5EF4-FFF2-40B4-BE49-F238E27FC236}">
                <a16:creationId xmlns:a16="http://schemas.microsoft.com/office/drawing/2014/main" id="{3B16C416-1340-EF3F-ED7F-483300545733}"/>
              </a:ext>
            </a:extLst>
          </p:cNvPr>
          <p:cNvSpPr/>
          <p:nvPr/>
        </p:nvSpPr>
        <p:spPr>
          <a:xfrm>
            <a:off x="7458075" y="2286000"/>
            <a:ext cx="1428750" cy="4184468"/>
          </a:xfrm>
          <a:prstGeom prst="rect">
            <a:avLst/>
          </a:prstGeom>
          <a:solidFill>
            <a:schemeClr val="lt1">
              <a:alpha val="27000"/>
            </a:schemeClr>
          </a:solidFill>
          <a:ln/>
        </p:spPr>
        <p:style>
          <a:lnRef idx="2">
            <a:schemeClr val="accent5"/>
          </a:lnRef>
          <a:fillRef idx="1">
            <a:schemeClr val="lt1"/>
          </a:fillRef>
          <a:effectRef idx="0">
            <a:schemeClr val="accent5"/>
          </a:effectRef>
          <a:fontRef idx="minor">
            <a:schemeClr val="dk1"/>
          </a:fontRef>
        </p:style>
        <p:txBody>
          <a:bodyPr rtlCol="0" anchor="ctr"/>
          <a:lstStyle/>
          <a:p>
            <a:r>
              <a:rPr lang="en-US" sz="1400" dirty="0"/>
              <a:t>&gt;Scrapping and Using XML</a:t>
            </a:r>
          </a:p>
          <a:p>
            <a:r>
              <a:rPr lang="en-US" sz="1400" dirty="0"/>
              <a:t>&gt;</a:t>
            </a:r>
            <a:r>
              <a:rPr lang="en-US" sz="1400" dirty="0" err="1"/>
              <a:t>DataFrame</a:t>
            </a:r>
            <a:r>
              <a:rPr lang="en-US" sz="1400" dirty="0"/>
              <a:t> with the columns indicated</a:t>
            </a:r>
          </a:p>
        </p:txBody>
      </p:sp>
      <p:cxnSp>
        <p:nvCxnSpPr>
          <p:cNvPr id="6" name="Straight Arrow Connector 5">
            <a:extLst>
              <a:ext uri="{FF2B5EF4-FFF2-40B4-BE49-F238E27FC236}">
                <a16:creationId xmlns:a16="http://schemas.microsoft.com/office/drawing/2014/main" id="{4529FB2C-2EDB-38EA-357C-A6A8D33FD20E}"/>
              </a:ext>
            </a:extLst>
          </p:cNvPr>
          <p:cNvCxnSpPr/>
          <p:nvPr/>
        </p:nvCxnSpPr>
        <p:spPr>
          <a:xfrm flipH="1">
            <a:off x="1838325" y="4371975"/>
            <a:ext cx="5848350" cy="15621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36392BBA-45A0-4B6B-DE29-123F8B630419}"/>
              </a:ext>
            </a:extLst>
          </p:cNvPr>
          <p:cNvCxnSpPr/>
          <p:nvPr/>
        </p:nvCxnSpPr>
        <p:spPr>
          <a:xfrm flipH="1">
            <a:off x="4800600" y="3914775"/>
            <a:ext cx="2886075" cy="5524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159186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98A6AE-7BD4-5A49-A646-89410DFE83F5}"/>
              </a:ext>
            </a:extLst>
          </p:cNvPr>
          <p:cNvSpPr>
            <a:spLocks noGrp="1"/>
          </p:cNvSpPr>
          <p:nvPr>
            <p:ph type="title"/>
          </p:nvPr>
        </p:nvSpPr>
        <p:spPr>
          <a:xfrm>
            <a:off x="200024" y="314325"/>
            <a:ext cx="7715251" cy="1133475"/>
          </a:xfrm>
        </p:spPr>
        <p:txBody>
          <a:bodyPr/>
          <a:lstStyle/>
          <a:p>
            <a:r>
              <a:rPr lang="en-US" sz="3600" dirty="0"/>
              <a:t>Part 1: Activity 2</a:t>
            </a:r>
          </a:p>
        </p:txBody>
      </p:sp>
      <p:sp>
        <p:nvSpPr>
          <p:cNvPr id="4" name="Rectangle 3">
            <a:extLst>
              <a:ext uri="{FF2B5EF4-FFF2-40B4-BE49-F238E27FC236}">
                <a16:creationId xmlns:a16="http://schemas.microsoft.com/office/drawing/2014/main" id="{9D4B65CE-82BB-2149-8B08-793AAC06BAA2}"/>
              </a:ext>
            </a:extLst>
          </p:cNvPr>
          <p:cNvSpPr/>
          <p:nvPr/>
        </p:nvSpPr>
        <p:spPr>
          <a:xfrm>
            <a:off x="200024" y="1419225"/>
            <a:ext cx="8743952" cy="830997"/>
          </a:xfrm>
          <a:prstGeom prst="rect">
            <a:avLst/>
          </a:prstGeom>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effectLst/>
                <a:uLnTx/>
                <a:uFillTx/>
                <a:latin typeface="Calibri" panose="020F0502020204030204" pitchFamily="34" charset="0"/>
                <a:ea typeface="Calibri" panose="020F0502020204030204" pitchFamily="34" charset="0"/>
                <a:cs typeface="Times New Roman" panose="02020603050405020304" pitchFamily="18" charset="0"/>
              </a:rPr>
              <a:t>3-Are there any Sushi restaurants in Baltimore? (Where the dataset is from.)</a:t>
            </a:r>
          </a:p>
          <a:p>
            <a:pPr marL="0" marR="0" lvl="0" indent="0"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effectLst/>
                <a:uLnTx/>
                <a:uFillTx/>
                <a:latin typeface="Calibri" panose="020F0502020204030204" pitchFamily="34" charset="0"/>
                <a:ea typeface="Calibri" panose="020F0502020204030204" pitchFamily="34" charset="0"/>
                <a:cs typeface="Times New Roman" panose="02020603050405020304" pitchFamily="18" charset="0"/>
              </a:rPr>
              <a:t>If so, can you estimate how many? </a:t>
            </a:r>
            <a:r>
              <a:rPr kumimoji="0" lang="en-US" sz="1600" b="1" i="0" u="none" strike="noStrike" kern="1200" cap="none" spc="0" normalizeH="0" baseline="0" noProof="0" dirty="0">
                <a:ln>
                  <a:noFill/>
                </a:ln>
                <a:solidFill>
                  <a:schemeClr val="bg1"/>
                </a:solidFill>
                <a:effectLst/>
                <a:highlight>
                  <a:srgbClr val="FFFF00"/>
                </a:highlight>
                <a:uLnTx/>
                <a:uFillTx/>
                <a:latin typeface="Calibri" panose="020F0502020204030204" pitchFamily="34" charset="0"/>
                <a:ea typeface="Calibri" panose="020F0502020204030204" pitchFamily="34" charset="0"/>
                <a:cs typeface="Times New Roman" panose="02020603050405020304" pitchFamily="18" charset="0"/>
              </a:rPr>
              <a:t>Yes, there are 9 sushi restaurants in Baltimore</a:t>
            </a:r>
          </a:p>
          <a:p>
            <a:pPr marL="0" marR="0" lvl="0" indent="0"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effectLst/>
                <a:uLnTx/>
                <a:uFillTx/>
                <a:latin typeface="Calibri" panose="020F0502020204030204" pitchFamily="34" charset="0"/>
                <a:ea typeface="Calibri" panose="020F0502020204030204" pitchFamily="34" charset="0"/>
                <a:cs typeface="Times New Roman" panose="02020603050405020304" pitchFamily="18" charset="0"/>
              </a:rPr>
              <a:t>	</a:t>
            </a:r>
          </a:p>
        </p:txBody>
      </p:sp>
      <p:pic>
        <p:nvPicPr>
          <p:cNvPr id="5" name="Picture 4">
            <a:extLst>
              <a:ext uri="{FF2B5EF4-FFF2-40B4-BE49-F238E27FC236}">
                <a16:creationId xmlns:a16="http://schemas.microsoft.com/office/drawing/2014/main" id="{32D32888-B227-E105-9F0F-36811281DAA5}"/>
              </a:ext>
            </a:extLst>
          </p:cNvPr>
          <p:cNvPicPr>
            <a:picLocks noChangeAspect="1"/>
          </p:cNvPicPr>
          <p:nvPr/>
        </p:nvPicPr>
        <p:blipFill>
          <a:blip r:embed="rId2"/>
          <a:stretch>
            <a:fillRect/>
          </a:stretch>
        </p:blipFill>
        <p:spPr>
          <a:xfrm>
            <a:off x="200024" y="2350895"/>
            <a:ext cx="6848476" cy="1775209"/>
          </a:xfrm>
          <a:prstGeom prst="rect">
            <a:avLst/>
          </a:prstGeom>
        </p:spPr>
      </p:pic>
      <p:pic>
        <p:nvPicPr>
          <p:cNvPr id="7" name="Picture 6">
            <a:extLst>
              <a:ext uri="{FF2B5EF4-FFF2-40B4-BE49-F238E27FC236}">
                <a16:creationId xmlns:a16="http://schemas.microsoft.com/office/drawing/2014/main" id="{3265776F-1F6E-3C1D-D6B2-ADCC6DCA4F4F}"/>
              </a:ext>
            </a:extLst>
          </p:cNvPr>
          <p:cNvPicPr>
            <a:picLocks noChangeAspect="1"/>
          </p:cNvPicPr>
          <p:nvPr/>
        </p:nvPicPr>
        <p:blipFill>
          <a:blip r:embed="rId3"/>
          <a:stretch>
            <a:fillRect/>
          </a:stretch>
        </p:blipFill>
        <p:spPr>
          <a:xfrm>
            <a:off x="200024" y="4448175"/>
            <a:ext cx="6848476" cy="1981200"/>
          </a:xfrm>
          <a:prstGeom prst="rect">
            <a:avLst/>
          </a:prstGeom>
        </p:spPr>
      </p:pic>
      <p:sp>
        <p:nvSpPr>
          <p:cNvPr id="9" name="Rectangle 8">
            <a:extLst>
              <a:ext uri="{FF2B5EF4-FFF2-40B4-BE49-F238E27FC236}">
                <a16:creationId xmlns:a16="http://schemas.microsoft.com/office/drawing/2014/main" id="{0C1142C2-7EE1-159C-E9E8-DF2744F10DC4}"/>
              </a:ext>
            </a:extLst>
          </p:cNvPr>
          <p:cNvSpPr/>
          <p:nvPr/>
        </p:nvSpPr>
        <p:spPr>
          <a:xfrm>
            <a:off x="7458075" y="2286000"/>
            <a:ext cx="1428750" cy="4184468"/>
          </a:xfrm>
          <a:prstGeom prst="rect">
            <a:avLst/>
          </a:prstGeom>
          <a:solidFill>
            <a:schemeClr val="lt1">
              <a:alpha val="30000"/>
            </a:schemeClr>
          </a:solidFill>
          <a:ln/>
        </p:spPr>
        <p:style>
          <a:lnRef idx="2">
            <a:schemeClr val="accent5"/>
          </a:lnRef>
          <a:fillRef idx="1">
            <a:schemeClr val="lt1"/>
          </a:fillRef>
          <a:effectRef idx="0">
            <a:schemeClr val="accent5"/>
          </a:effectRef>
          <a:fontRef idx="minor">
            <a:schemeClr val="dk1"/>
          </a:fontRef>
        </p:style>
        <p:txBody>
          <a:bodyPr rtlCol="0" anchor="ctr"/>
          <a:lstStyle/>
          <a:p>
            <a:r>
              <a:rPr lang="en-US" sz="1400" dirty="0"/>
              <a:t>&gt;As you can see in the image, we use GREP to find the possible sushi restaurants in Baltimore</a:t>
            </a:r>
          </a:p>
          <a:p>
            <a:r>
              <a:rPr lang="en-US" sz="1400" dirty="0"/>
              <a:t>&gt;We made sure that cases are ignore so our calculation will be more accurate</a:t>
            </a:r>
          </a:p>
        </p:txBody>
      </p:sp>
      <p:cxnSp>
        <p:nvCxnSpPr>
          <p:cNvPr id="11" name="Connector: Elbow 10">
            <a:extLst>
              <a:ext uri="{FF2B5EF4-FFF2-40B4-BE49-F238E27FC236}">
                <a16:creationId xmlns:a16="http://schemas.microsoft.com/office/drawing/2014/main" id="{7A60E41B-5BAA-BCE3-6A4C-4314632287C3}"/>
              </a:ext>
            </a:extLst>
          </p:cNvPr>
          <p:cNvCxnSpPr>
            <a:cxnSpLocks/>
            <a:stCxn id="9" idx="1"/>
          </p:cNvCxnSpPr>
          <p:nvPr/>
        </p:nvCxnSpPr>
        <p:spPr>
          <a:xfrm rot="10800000">
            <a:off x="4572001" y="3705226"/>
            <a:ext cx="2886075" cy="673009"/>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269635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98A6AE-7BD4-5A49-A646-89410DFE83F5}"/>
              </a:ext>
            </a:extLst>
          </p:cNvPr>
          <p:cNvSpPr>
            <a:spLocks noGrp="1"/>
          </p:cNvSpPr>
          <p:nvPr>
            <p:ph type="title"/>
          </p:nvPr>
        </p:nvSpPr>
        <p:spPr>
          <a:xfrm>
            <a:off x="200024" y="314325"/>
            <a:ext cx="7715251" cy="1133475"/>
          </a:xfrm>
        </p:spPr>
        <p:txBody>
          <a:bodyPr/>
          <a:lstStyle/>
          <a:p>
            <a:r>
              <a:rPr lang="en-US" sz="3600" dirty="0"/>
              <a:t>Part 1: Activity 4 and 5</a:t>
            </a:r>
          </a:p>
        </p:txBody>
      </p:sp>
      <p:sp>
        <p:nvSpPr>
          <p:cNvPr id="4" name="Rectangle 3">
            <a:extLst>
              <a:ext uri="{FF2B5EF4-FFF2-40B4-BE49-F238E27FC236}">
                <a16:creationId xmlns:a16="http://schemas.microsoft.com/office/drawing/2014/main" id="{9D4B65CE-82BB-2149-8B08-793AAC06BAA2}"/>
              </a:ext>
            </a:extLst>
          </p:cNvPr>
          <p:cNvSpPr/>
          <p:nvPr/>
        </p:nvSpPr>
        <p:spPr>
          <a:xfrm>
            <a:off x="200024" y="1419225"/>
            <a:ext cx="8743952" cy="1077218"/>
          </a:xfrm>
          <a:prstGeom prst="rect">
            <a:avLst/>
          </a:prstGeom>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effectLst/>
                <a:uLnTx/>
                <a:uFillTx/>
                <a:latin typeface="Calibri" panose="020F0502020204030204" pitchFamily="34" charset="0"/>
                <a:ea typeface="Calibri" panose="020F0502020204030204" pitchFamily="34" charset="0"/>
                <a:cs typeface="Times New Roman" panose="02020603050405020304" pitchFamily="18" charset="0"/>
              </a:rPr>
              <a:t>4-Filter the </a:t>
            </a:r>
            <a:r>
              <a:rPr kumimoji="0" lang="en-US" sz="1600" b="1" i="0" u="none" strike="noStrike" kern="1200" cap="none" spc="0" normalizeH="0" baseline="0" noProof="0" dirty="0" err="1">
                <a:ln>
                  <a:noFill/>
                </a:ln>
                <a:effectLst/>
                <a:uLnTx/>
                <a:uFillTx/>
                <a:latin typeface="Calibri" panose="020F0502020204030204" pitchFamily="34" charset="0"/>
                <a:ea typeface="Calibri" panose="020F0502020204030204" pitchFamily="34" charset="0"/>
                <a:cs typeface="Times New Roman" panose="02020603050405020304" pitchFamily="18" charset="0"/>
              </a:rPr>
              <a:t>dataframe</a:t>
            </a:r>
            <a:r>
              <a:rPr kumimoji="0" lang="en-US" sz="1600" b="1" i="0" u="none" strike="noStrike" kern="1200" cap="none" spc="0" normalizeH="0" baseline="0" noProof="0" dirty="0">
                <a:ln>
                  <a:noFill/>
                </a:ln>
                <a:effectLst/>
                <a:uLnTx/>
                <a:uFillTx/>
                <a:latin typeface="Calibri" panose="020F0502020204030204" pitchFamily="34" charset="0"/>
                <a:ea typeface="Calibri" panose="020F0502020204030204" pitchFamily="34" charset="0"/>
                <a:cs typeface="Times New Roman" panose="02020603050405020304" pitchFamily="18" charset="0"/>
              </a:rPr>
              <a:t> for just downtown restaurants (Council District 11). </a:t>
            </a:r>
          </a:p>
          <a:p>
            <a:pPr marL="0" marR="0" lvl="0" indent="0"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effectLst/>
                <a:uLnTx/>
                <a:uFillTx/>
                <a:latin typeface="Calibri" panose="020F0502020204030204" pitchFamily="34" charset="0"/>
                <a:ea typeface="Calibri" panose="020F0502020204030204" pitchFamily="34" charset="0"/>
                <a:cs typeface="Times New Roman" panose="02020603050405020304" pitchFamily="18" charset="0"/>
              </a:rPr>
              <a:t>5-Are there any Sushi restaurants downtown?  # research the “grep” function</a:t>
            </a:r>
          </a:p>
          <a:p>
            <a:pPr marL="0" marR="0" lvl="0" indent="0" defTabSz="914400" rtl="0" eaLnBrk="1" fontAlgn="auto" latinLnBrk="0" hangingPunct="1">
              <a:lnSpc>
                <a:spcPct val="100000"/>
              </a:lnSpc>
              <a:spcBef>
                <a:spcPts val="0"/>
              </a:spcBef>
              <a:spcAft>
                <a:spcPts val="0"/>
              </a:spcAft>
              <a:buClrTx/>
              <a:buSzTx/>
              <a:buFontTx/>
              <a:buNone/>
              <a:tabLst/>
              <a:defRPr/>
            </a:pPr>
            <a:r>
              <a:rPr lang="en-US" sz="1600" b="1" dirty="0">
                <a:solidFill>
                  <a:schemeClr val="bg1"/>
                </a:solidFill>
                <a:highlight>
                  <a:srgbClr val="FFFF00"/>
                </a:highlight>
                <a:latin typeface="Calibri" panose="020F0502020204030204" pitchFamily="34" charset="0"/>
                <a:ea typeface="Calibri" panose="020F0502020204030204" pitchFamily="34" charset="0"/>
                <a:cs typeface="Times New Roman" panose="02020603050405020304" pitchFamily="18" charset="0"/>
              </a:rPr>
              <a:t>Yes, there’s one sushi restaurant in Downtown</a:t>
            </a:r>
            <a:endParaRPr kumimoji="0" lang="en-US" sz="1600" b="1" i="0" u="none" strike="noStrike" kern="1200" cap="none" spc="0" normalizeH="0" baseline="0" noProof="0" dirty="0">
              <a:ln>
                <a:noFill/>
              </a:ln>
              <a:solidFill>
                <a:schemeClr val="bg1"/>
              </a:solidFill>
              <a:effectLst/>
              <a:highlight>
                <a:srgbClr val="FFFF00"/>
              </a:highligh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effectLst/>
                <a:uLnTx/>
                <a:uFillTx/>
                <a:latin typeface="Calibri" panose="020F0502020204030204" pitchFamily="34" charset="0"/>
                <a:ea typeface="Calibri" panose="020F0502020204030204" pitchFamily="34" charset="0"/>
                <a:cs typeface="Times New Roman" panose="02020603050405020304" pitchFamily="18" charset="0"/>
              </a:rPr>
              <a:t>	</a:t>
            </a:r>
          </a:p>
        </p:txBody>
      </p:sp>
      <p:sp>
        <p:nvSpPr>
          <p:cNvPr id="9" name="Rectangle 8">
            <a:extLst>
              <a:ext uri="{FF2B5EF4-FFF2-40B4-BE49-F238E27FC236}">
                <a16:creationId xmlns:a16="http://schemas.microsoft.com/office/drawing/2014/main" id="{0C1142C2-7EE1-159C-E9E8-DF2744F10DC4}"/>
              </a:ext>
            </a:extLst>
          </p:cNvPr>
          <p:cNvSpPr/>
          <p:nvPr/>
        </p:nvSpPr>
        <p:spPr>
          <a:xfrm>
            <a:off x="7458075" y="2286000"/>
            <a:ext cx="1428750" cy="4184468"/>
          </a:xfrm>
          <a:prstGeom prst="rect">
            <a:avLst/>
          </a:prstGeom>
          <a:solidFill>
            <a:schemeClr val="lt1">
              <a:alpha val="30000"/>
            </a:schemeClr>
          </a:solidFill>
          <a:ln/>
        </p:spPr>
        <p:style>
          <a:lnRef idx="2">
            <a:schemeClr val="accent5"/>
          </a:lnRef>
          <a:fillRef idx="1">
            <a:schemeClr val="lt1"/>
          </a:fillRef>
          <a:effectRef idx="0">
            <a:schemeClr val="accent5"/>
          </a:effectRef>
          <a:fontRef idx="minor">
            <a:schemeClr val="dk1"/>
          </a:fontRef>
        </p:style>
        <p:txBody>
          <a:bodyPr rtlCol="0" anchor="ctr"/>
          <a:lstStyle/>
          <a:p>
            <a:r>
              <a:rPr lang="en-US" sz="1400" dirty="0"/>
              <a:t>&gt;We use the filters to select the downtown areas</a:t>
            </a:r>
          </a:p>
          <a:p>
            <a:r>
              <a:rPr lang="en-US" sz="1400" dirty="0"/>
              <a:t>&gt;We use grep to determine the number of sushi restaurants using the filtered </a:t>
            </a:r>
            <a:r>
              <a:rPr lang="en-US" sz="1400" dirty="0" err="1"/>
              <a:t>dataframe</a:t>
            </a:r>
            <a:r>
              <a:rPr lang="en-US" sz="1400" dirty="0"/>
              <a:t> of the last statement</a:t>
            </a:r>
          </a:p>
        </p:txBody>
      </p:sp>
      <p:pic>
        <p:nvPicPr>
          <p:cNvPr id="6" name="Picture 5">
            <a:extLst>
              <a:ext uri="{FF2B5EF4-FFF2-40B4-BE49-F238E27FC236}">
                <a16:creationId xmlns:a16="http://schemas.microsoft.com/office/drawing/2014/main" id="{6F32BA91-116B-D700-7EA5-E2CC4177E396}"/>
              </a:ext>
            </a:extLst>
          </p:cNvPr>
          <p:cNvPicPr>
            <a:picLocks noChangeAspect="1"/>
          </p:cNvPicPr>
          <p:nvPr/>
        </p:nvPicPr>
        <p:blipFill>
          <a:blip r:embed="rId2"/>
          <a:stretch>
            <a:fillRect/>
          </a:stretch>
        </p:blipFill>
        <p:spPr>
          <a:xfrm>
            <a:off x="200024" y="2857500"/>
            <a:ext cx="6810376" cy="1924050"/>
          </a:xfrm>
          <a:prstGeom prst="rect">
            <a:avLst/>
          </a:prstGeom>
        </p:spPr>
      </p:pic>
      <p:cxnSp>
        <p:nvCxnSpPr>
          <p:cNvPr id="10" name="Connector: Elbow 9">
            <a:extLst>
              <a:ext uri="{FF2B5EF4-FFF2-40B4-BE49-F238E27FC236}">
                <a16:creationId xmlns:a16="http://schemas.microsoft.com/office/drawing/2014/main" id="{AA3A1D81-4F81-47A8-CF9E-7AFA280BEB9D}"/>
              </a:ext>
            </a:extLst>
          </p:cNvPr>
          <p:cNvCxnSpPr/>
          <p:nvPr/>
        </p:nvCxnSpPr>
        <p:spPr>
          <a:xfrm rot="10800000">
            <a:off x="4419601" y="3429000"/>
            <a:ext cx="3038475" cy="1270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Connector: Elbow 12">
            <a:extLst>
              <a:ext uri="{FF2B5EF4-FFF2-40B4-BE49-F238E27FC236}">
                <a16:creationId xmlns:a16="http://schemas.microsoft.com/office/drawing/2014/main" id="{644AABBF-F439-CA0D-EF49-903FC023302C}"/>
              </a:ext>
            </a:extLst>
          </p:cNvPr>
          <p:cNvCxnSpPr/>
          <p:nvPr/>
        </p:nvCxnSpPr>
        <p:spPr>
          <a:xfrm rot="10800000">
            <a:off x="6181725" y="4506218"/>
            <a:ext cx="1562100" cy="69443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897668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98A6AE-7BD4-5A49-A646-89410DFE83F5}"/>
              </a:ext>
            </a:extLst>
          </p:cNvPr>
          <p:cNvSpPr>
            <a:spLocks noGrp="1"/>
          </p:cNvSpPr>
          <p:nvPr>
            <p:ph type="title"/>
          </p:nvPr>
        </p:nvSpPr>
        <p:spPr>
          <a:xfrm>
            <a:off x="200024" y="314325"/>
            <a:ext cx="7715251" cy="1133475"/>
          </a:xfrm>
        </p:spPr>
        <p:txBody>
          <a:bodyPr/>
          <a:lstStyle/>
          <a:p>
            <a:r>
              <a:rPr lang="en-US" sz="3600" dirty="0"/>
              <a:t>Part 1: Activity 6</a:t>
            </a:r>
          </a:p>
        </p:txBody>
      </p:sp>
      <p:sp>
        <p:nvSpPr>
          <p:cNvPr id="4" name="Rectangle 3">
            <a:extLst>
              <a:ext uri="{FF2B5EF4-FFF2-40B4-BE49-F238E27FC236}">
                <a16:creationId xmlns:a16="http://schemas.microsoft.com/office/drawing/2014/main" id="{9D4B65CE-82BB-2149-8B08-793AAC06BAA2}"/>
              </a:ext>
            </a:extLst>
          </p:cNvPr>
          <p:cNvSpPr/>
          <p:nvPr/>
        </p:nvSpPr>
        <p:spPr>
          <a:xfrm>
            <a:off x="200024" y="1419225"/>
            <a:ext cx="8743952" cy="338554"/>
          </a:xfrm>
          <a:prstGeom prst="rect">
            <a:avLst/>
          </a:prstGeom>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effectLst/>
                <a:uLnTx/>
                <a:uFillTx/>
                <a:latin typeface="Calibri" panose="020F0502020204030204" pitchFamily="34" charset="0"/>
                <a:ea typeface="Calibri" panose="020F0502020204030204" pitchFamily="34" charset="0"/>
                <a:cs typeface="Times New Roman" panose="02020603050405020304" pitchFamily="18" charset="0"/>
              </a:rPr>
              <a:t>6-Make a </a:t>
            </a:r>
            <a:r>
              <a:rPr kumimoji="0" lang="en-US" sz="1600" b="1" i="0" u="none" strike="noStrike" kern="1200" cap="none" spc="0" normalizeH="0" baseline="0" noProof="0" dirty="0" err="1">
                <a:ln>
                  <a:noFill/>
                </a:ln>
                <a:effectLst/>
                <a:uLnTx/>
                <a:uFillTx/>
                <a:latin typeface="Calibri" panose="020F0502020204030204" pitchFamily="34" charset="0"/>
                <a:ea typeface="Calibri" panose="020F0502020204030204" pitchFamily="34" charset="0"/>
                <a:cs typeface="Times New Roman" panose="02020603050405020304" pitchFamily="18" charset="0"/>
              </a:rPr>
              <a:t>barplot</a:t>
            </a:r>
            <a:r>
              <a:rPr kumimoji="0" lang="en-US" sz="1600" b="1" i="0" u="none" strike="noStrike" kern="1200" cap="none" spc="0" normalizeH="0" baseline="0" noProof="0" dirty="0">
                <a:ln>
                  <a:noFill/>
                </a:ln>
                <a:effectLst/>
                <a:uLnTx/>
                <a:uFillTx/>
                <a:latin typeface="Calibri" panose="020F0502020204030204" pitchFamily="34" charset="0"/>
                <a:ea typeface="Calibri" panose="020F0502020204030204" pitchFamily="34" charset="0"/>
                <a:cs typeface="Times New Roman" panose="02020603050405020304" pitchFamily="18" charset="0"/>
              </a:rPr>
              <a:t> of the estimated number of restaurants (Sushi or otherwise) in each council. 	</a:t>
            </a:r>
          </a:p>
        </p:txBody>
      </p:sp>
      <p:pic>
        <p:nvPicPr>
          <p:cNvPr id="5" name="Picture 4">
            <a:extLst>
              <a:ext uri="{FF2B5EF4-FFF2-40B4-BE49-F238E27FC236}">
                <a16:creationId xmlns:a16="http://schemas.microsoft.com/office/drawing/2014/main" id="{D3C13A22-0EAB-0963-ACB1-69D1C6B23A6B}"/>
              </a:ext>
            </a:extLst>
          </p:cNvPr>
          <p:cNvPicPr>
            <a:picLocks noChangeAspect="1"/>
          </p:cNvPicPr>
          <p:nvPr/>
        </p:nvPicPr>
        <p:blipFill>
          <a:blip r:embed="rId2"/>
          <a:stretch>
            <a:fillRect/>
          </a:stretch>
        </p:blipFill>
        <p:spPr>
          <a:xfrm>
            <a:off x="1866899" y="2046148"/>
            <a:ext cx="5248276" cy="4308754"/>
          </a:xfrm>
          <a:prstGeom prst="rect">
            <a:avLst/>
          </a:prstGeom>
          <a:ln>
            <a:solidFill>
              <a:schemeClr val="accent1"/>
            </a:solidFill>
          </a:ln>
        </p:spPr>
      </p:pic>
    </p:spTree>
    <p:extLst>
      <p:ext uri="{BB962C8B-B14F-4D97-AF65-F5344CB8AC3E}">
        <p14:creationId xmlns:p14="http://schemas.microsoft.com/office/powerpoint/2010/main" val="784233639"/>
      </p:ext>
    </p:extLst>
  </p:cSld>
  <p:clrMapOvr>
    <a:masterClrMapping/>
  </p:clrMapOvr>
</p:sld>
</file>

<file path=ppt/theme/_rels/theme2.xml.rels><?xml version="1.0" encoding="UTF-8" standalone="yes"?>
<Relationships xmlns="http://schemas.openxmlformats.org/package/2006/relationships"><Relationship Id="rId1" Type="http://schemas.openxmlformats.org/officeDocument/2006/relationships/image" Target="../media/image3.jpeg"/></Relationships>
</file>

<file path=ppt/theme/theme1.xml><?xml version="1.0" encoding="utf-8"?>
<a:theme xmlns:a="http://schemas.openxmlformats.org/drawingml/2006/main" name="1_Body Slide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F9C9D"/>
      </a:accent5>
      <a:accent6>
        <a:srgbClr val="9E5E9B"/>
      </a:accent6>
      <a:hlink>
        <a:srgbClr val="58C1BA"/>
      </a:hlink>
      <a:folHlink>
        <a:srgbClr val="9DD0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emplate>2U</Template>
  <TotalTime>1594</TotalTime>
  <Words>2030</Words>
  <Application>Microsoft Office PowerPoint</Application>
  <PresentationFormat>On-screen Show (4:3)</PresentationFormat>
  <Paragraphs>147</Paragraphs>
  <Slides>32</Slides>
  <Notes>0</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32</vt:i4>
      </vt:variant>
    </vt:vector>
  </HeadingPairs>
  <TitlesOfParts>
    <vt:vector size="38" baseType="lpstr">
      <vt:lpstr>Arial</vt:lpstr>
      <vt:lpstr>Calibri</vt:lpstr>
      <vt:lpstr>Century Gothic</vt:lpstr>
      <vt:lpstr>Wingdings 3</vt:lpstr>
      <vt:lpstr>1_Body Slides</vt:lpstr>
      <vt:lpstr>Ion</vt:lpstr>
      <vt:lpstr>For Live Session</vt:lpstr>
      <vt:lpstr>For Live Session:</vt:lpstr>
      <vt:lpstr>Part 1: Restaurant Data from Baltimore!</vt:lpstr>
      <vt:lpstr>For Live Session Part 2: Freestyle! f</vt:lpstr>
      <vt:lpstr>Part 1: Activity 1 and 2</vt:lpstr>
      <vt:lpstr>Part 1: Activity 1 and 2</vt:lpstr>
      <vt:lpstr>Part 1: Activity 2</vt:lpstr>
      <vt:lpstr>Part 1: Activity 4 and 5</vt:lpstr>
      <vt:lpstr>Part 1: Activity 6</vt:lpstr>
      <vt:lpstr>Part 1: Activity 6</vt:lpstr>
      <vt:lpstr>Part 1: Activity 6</vt:lpstr>
      <vt:lpstr>Part 1: Activity 4 and 5</vt:lpstr>
      <vt:lpstr>For Live Session Part 2: Freestyle! f</vt:lpstr>
      <vt:lpstr>For Live Session Part 2: Freestyle! f</vt:lpstr>
      <vt:lpstr>For Live Session Part 2: Freestyle! f</vt:lpstr>
      <vt:lpstr>For Live Session Part 2: Freestyle! f</vt:lpstr>
      <vt:lpstr>PowerPoint Presentation</vt:lpstr>
      <vt:lpstr>1.Glossary</vt:lpstr>
      <vt:lpstr>1.Accumulated Awards</vt:lpstr>
      <vt:lpstr>1.Accumulated Awards CODE</vt:lpstr>
      <vt:lpstr>1.Accumulated Awards</vt:lpstr>
      <vt:lpstr>1.Importance of Awards</vt:lpstr>
      <vt:lpstr>1.Accumulated Awards</vt:lpstr>
      <vt:lpstr>2-Offensiveness Accumulated</vt:lpstr>
      <vt:lpstr>2-Offensiveness Accumulated</vt:lpstr>
      <vt:lpstr>2-Offensiveness Accumulated</vt:lpstr>
      <vt:lpstr>PowerPoint Presentation</vt:lpstr>
      <vt:lpstr>2-Offensiveness Percentage</vt:lpstr>
      <vt:lpstr>2-Offensiveness Percentage</vt:lpstr>
      <vt:lpstr>PowerPoint Presentation</vt:lpstr>
      <vt:lpstr>3-Defensiveness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For Live Session</dc:title>
  <dc:creator>Microsoft Office User</dc:creator>
  <cp:lastModifiedBy>Carlos Estevez</cp:lastModifiedBy>
  <cp:revision>24</cp:revision>
  <dcterms:created xsi:type="dcterms:W3CDTF">2019-09-10T04:59:12Z</dcterms:created>
  <dcterms:modified xsi:type="dcterms:W3CDTF">2023-01-23T03:02:24Z</dcterms:modified>
</cp:coreProperties>
</file>